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93" r:id="rId2"/>
    <p:sldId id="370" r:id="rId3"/>
    <p:sldId id="319" r:id="rId4"/>
    <p:sldId id="288" r:id="rId5"/>
    <p:sldId id="354" r:id="rId6"/>
    <p:sldId id="356" r:id="rId7"/>
    <p:sldId id="357" r:id="rId8"/>
    <p:sldId id="372" r:id="rId9"/>
    <p:sldId id="358" r:id="rId10"/>
    <p:sldId id="360" r:id="rId11"/>
    <p:sldId id="361" r:id="rId12"/>
    <p:sldId id="375" r:id="rId13"/>
  </p:sldIdLst>
  <p:sldSz cx="9144000" cy="6858000" type="screen4x3"/>
  <p:notesSz cx="6858000" cy="9144000"/>
  <p:defaultTextStyle>
    <a:defPPr>
      <a:defRPr lang="en-US"/>
    </a:defPPr>
    <a:lvl1pPr marL="0" algn="l" defTabSz="913865" rtl="0" eaLnBrk="1" latinLnBrk="0" hangingPunct="1">
      <a:defRPr sz="1800" kern="1200">
        <a:solidFill>
          <a:schemeClr val="tx1"/>
        </a:solidFill>
        <a:latin typeface="+mn-lt"/>
        <a:ea typeface="+mn-ea"/>
        <a:cs typeface="+mn-cs"/>
      </a:defRPr>
    </a:lvl1pPr>
    <a:lvl2pPr marL="456933" algn="l" defTabSz="913865" rtl="0" eaLnBrk="1" latinLnBrk="0" hangingPunct="1">
      <a:defRPr sz="1800" kern="1200">
        <a:solidFill>
          <a:schemeClr val="tx1"/>
        </a:solidFill>
        <a:latin typeface="+mn-lt"/>
        <a:ea typeface="+mn-ea"/>
        <a:cs typeface="+mn-cs"/>
      </a:defRPr>
    </a:lvl2pPr>
    <a:lvl3pPr marL="913865" algn="l" defTabSz="913865" rtl="0" eaLnBrk="1" latinLnBrk="0" hangingPunct="1">
      <a:defRPr sz="1800" kern="1200">
        <a:solidFill>
          <a:schemeClr val="tx1"/>
        </a:solidFill>
        <a:latin typeface="+mn-lt"/>
        <a:ea typeface="+mn-ea"/>
        <a:cs typeface="+mn-cs"/>
      </a:defRPr>
    </a:lvl3pPr>
    <a:lvl4pPr marL="1370799" algn="l" defTabSz="913865" rtl="0" eaLnBrk="1" latinLnBrk="0" hangingPunct="1">
      <a:defRPr sz="1800" kern="1200">
        <a:solidFill>
          <a:schemeClr val="tx1"/>
        </a:solidFill>
        <a:latin typeface="+mn-lt"/>
        <a:ea typeface="+mn-ea"/>
        <a:cs typeface="+mn-cs"/>
      </a:defRPr>
    </a:lvl4pPr>
    <a:lvl5pPr marL="1827731" algn="l" defTabSz="913865" rtl="0" eaLnBrk="1" latinLnBrk="0" hangingPunct="1">
      <a:defRPr sz="1800" kern="1200">
        <a:solidFill>
          <a:schemeClr val="tx1"/>
        </a:solidFill>
        <a:latin typeface="+mn-lt"/>
        <a:ea typeface="+mn-ea"/>
        <a:cs typeface="+mn-cs"/>
      </a:defRPr>
    </a:lvl5pPr>
    <a:lvl6pPr marL="2284665" algn="l" defTabSz="913865" rtl="0" eaLnBrk="1" latinLnBrk="0" hangingPunct="1">
      <a:defRPr sz="1800" kern="1200">
        <a:solidFill>
          <a:schemeClr val="tx1"/>
        </a:solidFill>
        <a:latin typeface="+mn-lt"/>
        <a:ea typeface="+mn-ea"/>
        <a:cs typeface="+mn-cs"/>
      </a:defRPr>
    </a:lvl6pPr>
    <a:lvl7pPr marL="2741596" algn="l" defTabSz="913865" rtl="0" eaLnBrk="1" latinLnBrk="0" hangingPunct="1">
      <a:defRPr sz="1800" kern="1200">
        <a:solidFill>
          <a:schemeClr val="tx1"/>
        </a:solidFill>
        <a:latin typeface="+mn-lt"/>
        <a:ea typeface="+mn-ea"/>
        <a:cs typeface="+mn-cs"/>
      </a:defRPr>
    </a:lvl7pPr>
    <a:lvl8pPr marL="3198530" algn="l" defTabSz="913865" rtl="0" eaLnBrk="1" latinLnBrk="0" hangingPunct="1">
      <a:defRPr sz="1800" kern="1200">
        <a:solidFill>
          <a:schemeClr val="tx1"/>
        </a:solidFill>
        <a:latin typeface="+mn-lt"/>
        <a:ea typeface="+mn-ea"/>
        <a:cs typeface="+mn-cs"/>
      </a:defRPr>
    </a:lvl8pPr>
    <a:lvl9pPr marL="3655460" algn="l" defTabSz="913865"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588" autoAdjust="0"/>
    <p:restoredTop sz="86380" autoAdjust="0"/>
  </p:normalViewPr>
  <p:slideViewPr>
    <p:cSldViewPr>
      <p:cViewPr varScale="1">
        <p:scale>
          <a:sx n="69" d="100"/>
          <a:sy n="69" d="100"/>
        </p:scale>
        <p:origin x="-1968" y="-108"/>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B6FBE7-091C-4279-A160-4F2CEC886C8D}" type="datetimeFigureOut">
              <a:rPr lang="en-US" smtClean="0"/>
              <a:pPr/>
              <a:t>6/12/2017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B75217-1DC4-472B-A0E5-A6B5664F6BE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E5A39-0E6B-4C48-8C28-96215E7910E9}" type="datetimeFigureOut">
              <a:rPr lang="en-US" smtClean="0"/>
              <a:pPr/>
              <a:t>6/12/2017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607F75-7B32-4F43-8C3E-D0F5C316110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3865" rtl="0" eaLnBrk="1" latinLnBrk="0" hangingPunct="1">
      <a:defRPr sz="1200" kern="1200">
        <a:solidFill>
          <a:schemeClr val="tx1"/>
        </a:solidFill>
        <a:latin typeface="+mn-lt"/>
        <a:ea typeface="+mn-ea"/>
        <a:cs typeface="+mn-cs"/>
      </a:defRPr>
    </a:lvl1pPr>
    <a:lvl2pPr marL="456933" algn="l" defTabSz="913865" rtl="0" eaLnBrk="1" latinLnBrk="0" hangingPunct="1">
      <a:defRPr sz="1200" kern="1200">
        <a:solidFill>
          <a:schemeClr val="tx1"/>
        </a:solidFill>
        <a:latin typeface="+mn-lt"/>
        <a:ea typeface="+mn-ea"/>
        <a:cs typeface="+mn-cs"/>
      </a:defRPr>
    </a:lvl2pPr>
    <a:lvl3pPr marL="913865" algn="l" defTabSz="913865" rtl="0" eaLnBrk="1" latinLnBrk="0" hangingPunct="1">
      <a:defRPr sz="1200" kern="1200">
        <a:solidFill>
          <a:schemeClr val="tx1"/>
        </a:solidFill>
        <a:latin typeface="+mn-lt"/>
        <a:ea typeface="+mn-ea"/>
        <a:cs typeface="+mn-cs"/>
      </a:defRPr>
    </a:lvl3pPr>
    <a:lvl4pPr marL="1370799" algn="l" defTabSz="913865" rtl="0" eaLnBrk="1" latinLnBrk="0" hangingPunct="1">
      <a:defRPr sz="1200" kern="1200">
        <a:solidFill>
          <a:schemeClr val="tx1"/>
        </a:solidFill>
        <a:latin typeface="+mn-lt"/>
        <a:ea typeface="+mn-ea"/>
        <a:cs typeface="+mn-cs"/>
      </a:defRPr>
    </a:lvl4pPr>
    <a:lvl5pPr marL="1827731" algn="l" defTabSz="913865" rtl="0" eaLnBrk="1" latinLnBrk="0" hangingPunct="1">
      <a:defRPr sz="1200" kern="1200">
        <a:solidFill>
          <a:schemeClr val="tx1"/>
        </a:solidFill>
        <a:latin typeface="+mn-lt"/>
        <a:ea typeface="+mn-ea"/>
        <a:cs typeface="+mn-cs"/>
      </a:defRPr>
    </a:lvl5pPr>
    <a:lvl6pPr marL="2284665" algn="l" defTabSz="913865" rtl="0" eaLnBrk="1" latinLnBrk="0" hangingPunct="1">
      <a:defRPr sz="1200" kern="1200">
        <a:solidFill>
          <a:schemeClr val="tx1"/>
        </a:solidFill>
        <a:latin typeface="+mn-lt"/>
        <a:ea typeface="+mn-ea"/>
        <a:cs typeface="+mn-cs"/>
      </a:defRPr>
    </a:lvl6pPr>
    <a:lvl7pPr marL="2741596" algn="l" defTabSz="913865" rtl="0" eaLnBrk="1" latinLnBrk="0" hangingPunct="1">
      <a:defRPr sz="1200" kern="1200">
        <a:solidFill>
          <a:schemeClr val="tx1"/>
        </a:solidFill>
        <a:latin typeface="+mn-lt"/>
        <a:ea typeface="+mn-ea"/>
        <a:cs typeface="+mn-cs"/>
      </a:defRPr>
    </a:lvl7pPr>
    <a:lvl8pPr marL="3198530" algn="l" defTabSz="913865" rtl="0" eaLnBrk="1" latinLnBrk="0" hangingPunct="1">
      <a:defRPr sz="1200" kern="1200">
        <a:solidFill>
          <a:schemeClr val="tx1"/>
        </a:solidFill>
        <a:latin typeface="+mn-lt"/>
        <a:ea typeface="+mn-ea"/>
        <a:cs typeface="+mn-cs"/>
      </a:defRPr>
    </a:lvl8pPr>
    <a:lvl9pPr marL="3655460" algn="l" defTabSz="9138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607F75-7B32-4F43-8C3E-D0F5C316110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95D3B2-3373-44E7-9FC2-18E3CB86F5B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95D3B2-3373-44E7-9FC2-18E3CB86F5B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3C0602-DC97-4A6F-BEF7-33BAF088C0A1}"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95D3B2-3373-44E7-9FC2-18E3CB86F5B2}"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95D3B2-3373-44E7-9FC2-18E3CB86F5B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95D3B2-3373-44E7-9FC2-18E3CB86F5B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95D3B2-3373-44E7-9FC2-18E3CB86F5B2}" type="slidenum">
              <a:rPr lang="en-US" smtClean="0"/>
              <a:pPr/>
              <a:t>5</a:t>
            </a:fld>
            <a:endParaRPr lang="en-US" dirty="0"/>
          </a:p>
        </p:txBody>
      </p:sp>
    </p:spTree>
    <p:extLst>
      <p:ext uri="{BB962C8B-B14F-4D97-AF65-F5344CB8AC3E}">
        <p14:creationId xmlns="" xmlns:p14="http://schemas.microsoft.com/office/powerpoint/2010/main" val="75745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95D3B2-3373-44E7-9FC2-18E3CB86F5B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95D3B2-3373-44E7-9FC2-18E3CB86F5B2}" type="slidenum">
              <a:rPr lang="en-US" smtClean="0"/>
              <a:pPr/>
              <a:t>7</a:t>
            </a:fld>
            <a:endParaRPr lang="en-US" dirty="0"/>
          </a:p>
        </p:txBody>
      </p:sp>
    </p:spTree>
    <p:extLst>
      <p:ext uri="{BB962C8B-B14F-4D97-AF65-F5344CB8AC3E}">
        <p14:creationId xmlns="" xmlns:p14="http://schemas.microsoft.com/office/powerpoint/2010/main" val="75745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95D3B2-3373-44E7-9FC2-18E3CB86F5B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95D3B2-3373-44E7-9FC2-18E3CB86F5B2}" type="slidenum">
              <a:rPr lang="en-US" smtClean="0"/>
              <a:pPr/>
              <a:t>9</a:t>
            </a:fld>
            <a:endParaRPr lang="en-US" dirty="0"/>
          </a:p>
        </p:txBody>
      </p:sp>
    </p:spTree>
    <p:extLst>
      <p:ext uri="{BB962C8B-B14F-4D97-AF65-F5344CB8AC3E}">
        <p14:creationId xmlns="" xmlns:p14="http://schemas.microsoft.com/office/powerpoint/2010/main" val="757456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33" indent="0" algn="ctr">
              <a:buNone/>
              <a:defRPr>
                <a:solidFill>
                  <a:schemeClr val="tx1">
                    <a:tint val="75000"/>
                  </a:schemeClr>
                </a:solidFill>
              </a:defRPr>
            </a:lvl2pPr>
            <a:lvl3pPr marL="913865" indent="0" algn="ctr">
              <a:buNone/>
              <a:defRPr>
                <a:solidFill>
                  <a:schemeClr val="tx1">
                    <a:tint val="75000"/>
                  </a:schemeClr>
                </a:solidFill>
              </a:defRPr>
            </a:lvl3pPr>
            <a:lvl4pPr marL="1370799" indent="0" algn="ctr">
              <a:buNone/>
              <a:defRPr>
                <a:solidFill>
                  <a:schemeClr val="tx1">
                    <a:tint val="75000"/>
                  </a:schemeClr>
                </a:solidFill>
              </a:defRPr>
            </a:lvl4pPr>
            <a:lvl5pPr marL="1827731" indent="0" algn="ctr">
              <a:buNone/>
              <a:defRPr>
                <a:solidFill>
                  <a:schemeClr val="tx1">
                    <a:tint val="75000"/>
                  </a:schemeClr>
                </a:solidFill>
              </a:defRPr>
            </a:lvl5pPr>
            <a:lvl6pPr marL="2284665" indent="0" algn="ctr">
              <a:buNone/>
              <a:defRPr>
                <a:solidFill>
                  <a:schemeClr val="tx1">
                    <a:tint val="75000"/>
                  </a:schemeClr>
                </a:solidFill>
              </a:defRPr>
            </a:lvl6pPr>
            <a:lvl7pPr marL="2741596" indent="0" algn="ctr">
              <a:buNone/>
              <a:defRPr>
                <a:solidFill>
                  <a:schemeClr val="tx1">
                    <a:tint val="75000"/>
                  </a:schemeClr>
                </a:solidFill>
              </a:defRPr>
            </a:lvl7pPr>
            <a:lvl8pPr marL="3198530" indent="0" algn="ctr">
              <a:buNone/>
              <a:defRPr>
                <a:solidFill>
                  <a:schemeClr val="tx1">
                    <a:tint val="75000"/>
                  </a:schemeClr>
                </a:solidFill>
              </a:defRPr>
            </a:lvl8pPr>
            <a:lvl9pPr marL="36554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AF4214-F118-4F38-91AE-AF19E56CB18B}"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92995-9F8F-47E5-B770-18D196B78A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F4214-F118-4F38-91AE-AF19E56CB18B}"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92995-9F8F-47E5-B770-18D196B78A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F4214-F118-4F38-91AE-AF19E56CB18B}"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92995-9F8F-47E5-B770-18D196B78A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F4214-F118-4F38-91AE-AF19E56CB18B}"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92995-9F8F-47E5-B770-18D196B78A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33" indent="0">
              <a:buNone/>
              <a:defRPr sz="1800">
                <a:solidFill>
                  <a:schemeClr val="tx1">
                    <a:tint val="75000"/>
                  </a:schemeClr>
                </a:solidFill>
              </a:defRPr>
            </a:lvl2pPr>
            <a:lvl3pPr marL="913865" indent="0">
              <a:buNone/>
              <a:defRPr sz="1600">
                <a:solidFill>
                  <a:schemeClr val="tx1">
                    <a:tint val="75000"/>
                  </a:schemeClr>
                </a:solidFill>
              </a:defRPr>
            </a:lvl3pPr>
            <a:lvl4pPr marL="1370799" indent="0">
              <a:buNone/>
              <a:defRPr sz="1400">
                <a:solidFill>
                  <a:schemeClr val="tx1">
                    <a:tint val="75000"/>
                  </a:schemeClr>
                </a:solidFill>
              </a:defRPr>
            </a:lvl4pPr>
            <a:lvl5pPr marL="1827731" indent="0">
              <a:buNone/>
              <a:defRPr sz="1400">
                <a:solidFill>
                  <a:schemeClr val="tx1">
                    <a:tint val="75000"/>
                  </a:schemeClr>
                </a:solidFill>
              </a:defRPr>
            </a:lvl5pPr>
            <a:lvl6pPr marL="2284665" indent="0">
              <a:buNone/>
              <a:defRPr sz="1400">
                <a:solidFill>
                  <a:schemeClr val="tx1">
                    <a:tint val="75000"/>
                  </a:schemeClr>
                </a:solidFill>
              </a:defRPr>
            </a:lvl6pPr>
            <a:lvl7pPr marL="2741596" indent="0">
              <a:buNone/>
              <a:defRPr sz="1400">
                <a:solidFill>
                  <a:schemeClr val="tx1">
                    <a:tint val="75000"/>
                  </a:schemeClr>
                </a:solidFill>
              </a:defRPr>
            </a:lvl7pPr>
            <a:lvl8pPr marL="3198530" indent="0">
              <a:buNone/>
              <a:defRPr sz="1400">
                <a:solidFill>
                  <a:schemeClr val="tx1">
                    <a:tint val="75000"/>
                  </a:schemeClr>
                </a:solidFill>
              </a:defRPr>
            </a:lvl8pPr>
            <a:lvl9pPr marL="365546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AF4214-F118-4F38-91AE-AF19E56CB18B}"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92995-9F8F-47E5-B770-18D196B78A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AF4214-F118-4F38-91AE-AF19E56CB18B}" type="datetimeFigureOut">
              <a:rPr lang="en-US" smtClean="0"/>
              <a:pPr/>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92995-9F8F-47E5-B770-18D196B78A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933" indent="0">
              <a:buNone/>
              <a:defRPr sz="2000" b="1"/>
            </a:lvl2pPr>
            <a:lvl3pPr marL="913865" indent="0">
              <a:buNone/>
              <a:defRPr sz="1800" b="1"/>
            </a:lvl3pPr>
            <a:lvl4pPr marL="1370799" indent="0">
              <a:buNone/>
              <a:defRPr sz="1600" b="1"/>
            </a:lvl4pPr>
            <a:lvl5pPr marL="1827731" indent="0">
              <a:buNone/>
              <a:defRPr sz="1600" b="1"/>
            </a:lvl5pPr>
            <a:lvl6pPr marL="2284665" indent="0">
              <a:buNone/>
              <a:defRPr sz="1600" b="1"/>
            </a:lvl6pPr>
            <a:lvl7pPr marL="2741596" indent="0">
              <a:buNone/>
              <a:defRPr sz="1600" b="1"/>
            </a:lvl7pPr>
            <a:lvl8pPr marL="3198530" indent="0">
              <a:buNone/>
              <a:defRPr sz="1600" b="1"/>
            </a:lvl8pPr>
            <a:lvl9pPr marL="365546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6933" indent="0">
              <a:buNone/>
              <a:defRPr sz="2000" b="1"/>
            </a:lvl2pPr>
            <a:lvl3pPr marL="913865" indent="0">
              <a:buNone/>
              <a:defRPr sz="1800" b="1"/>
            </a:lvl3pPr>
            <a:lvl4pPr marL="1370799" indent="0">
              <a:buNone/>
              <a:defRPr sz="1600" b="1"/>
            </a:lvl4pPr>
            <a:lvl5pPr marL="1827731" indent="0">
              <a:buNone/>
              <a:defRPr sz="1600" b="1"/>
            </a:lvl5pPr>
            <a:lvl6pPr marL="2284665" indent="0">
              <a:buNone/>
              <a:defRPr sz="1600" b="1"/>
            </a:lvl6pPr>
            <a:lvl7pPr marL="2741596" indent="0">
              <a:buNone/>
              <a:defRPr sz="1600" b="1"/>
            </a:lvl7pPr>
            <a:lvl8pPr marL="3198530" indent="0">
              <a:buNone/>
              <a:defRPr sz="1600" b="1"/>
            </a:lvl8pPr>
            <a:lvl9pPr marL="365546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AF4214-F118-4F38-91AE-AF19E56CB18B}" type="datetimeFigureOut">
              <a:rPr lang="en-US" smtClean="0"/>
              <a:pPr/>
              <a:t>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592995-9F8F-47E5-B770-18D196B78A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AF4214-F118-4F38-91AE-AF19E56CB18B}" type="datetimeFigureOut">
              <a:rPr lang="en-US" smtClean="0"/>
              <a:pPr/>
              <a:t>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92995-9F8F-47E5-B770-18D196B78A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F4214-F118-4F38-91AE-AF19E56CB18B}" type="datetimeFigureOut">
              <a:rPr lang="en-US" smtClean="0"/>
              <a:pPr/>
              <a:t>6/12/2017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92995-9F8F-47E5-B770-18D196B78A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F4214-F118-4F38-91AE-AF19E56CB18B}" type="datetimeFigureOut">
              <a:rPr lang="en-US" smtClean="0"/>
              <a:pPr/>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92995-9F8F-47E5-B770-18D196B78A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33" indent="0">
              <a:buNone/>
              <a:defRPr sz="2800"/>
            </a:lvl2pPr>
            <a:lvl3pPr marL="913865" indent="0">
              <a:buNone/>
              <a:defRPr sz="2400"/>
            </a:lvl3pPr>
            <a:lvl4pPr marL="1370799" indent="0">
              <a:buNone/>
              <a:defRPr sz="2000"/>
            </a:lvl4pPr>
            <a:lvl5pPr marL="1827731" indent="0">
              <a:buNone/>
              <a:defRPr sz="2000"/>
            </a:lvl5pPr>
            <a:lvl6pPr marL="2284665" indent="0">
              <a:buNone/>
              <a:defRPr sz="2000"/>
            </a:lvl6pPr>
            <a:lvl7pPr marL="2741596" indent="0">
              <a:buNone/>
              <a:defRPr sz="2000"/>
            </a:lvl7pPr>
            <a:lvl8pPr marL="3198530" indent="0">
              <a:buNone/>
              <a:defRPr sz="2000"/>
            </a:lvl8pPr>
            <a:lvl9pPr marL="365546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F4214-F118-4F38-91AE-AF19E56CB18B}" type="datetimeFigureOut">
              <a:rPr lang="en-US" smtClean="0"/>
              <a:pPr/>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92995-9F8F-47E5-B770-18D196B78A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87" tIns="45693" rIns="91387" bIns="4569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387" tIns="45693" rIns="91387" bIns="456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387" tIns="45693" rIns="91387" bIns="45693" rtlCol="0" anchor="ctr"/>
          <a:lstStyle>
            <a:lvl1pPr algn="l">
              <a:defRPr sz="1200">
                <a:solidFill>
                  <a:schemeClr val="tx1">
                    <a:tint val="75000"/>
                  </a:schemeClr>
                </a:solidFill>
              </a:defRPr>
            </a:lvl1pPr>
          </a:lstStyle>
          <a:p>
            <a:fld id="{D0AF4214-F118-4F38-91AE-AF19E56CB18B}" type="datetimeFigureOut">
              <a:rPr lang="en-US" smtClean="0"/>
              <a:pPr/>
              <a:t>6/12/2017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87" tIns="45693" rIns="91387" bIns="45693"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87" tIns="45693" rIns="91387" bIns="45693" rtlCol="0" anchor="ctr"/>
          <a:lstStyle>
            <a:lvl1pPr algn="r">
              <a:defRPr sz="1200">
                <a:solidFill>
                  <a:schemeClr val="tx1">
                    <a:tint val="75000"/>
                  </a:schemeClr>
                </a:solidFill>
              </a:defRPr>
            </a:lvl1pPr>
          </a:lstStyle>
          <a:p>
            <a:fld id="{78592995-9F8F-47E5-B770-18D196B78A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865" rtl="0" eaLnBrk="1" latinLnBrk="0" hangingPunct="1">
        <a:spcBef>
          <a:spcPct val="0"/>
        </a:spcBef>
        <a:buNone/>
        <a:defRPr sz="4400" kern="1200">
          <a:solidFill>
            <a:schemeClr val="tx1"/>
          </a:solidFill>
          <a:latin typeface="+mj-lt"/>
          <a:ea typeface="+mj-ea"/>
          <a:cs typeface="+mj-cs"/>
        </a:defRPr>
      </a:lvl1pPr>
    </p:titleStyle>
    <p:bodyStyle>
      <a:lvl1pPr marL="342699" indent="-342699" algn="l" defTabSz="91386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15" indent="-285582" algn="l" defTabSz="91386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33" indent="-228465" algn="l" defTabSz="91386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2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19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130"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96"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2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65" rtl="0" eaLnBrk="1" latinLnBrk="0" hangingPunct="1">
        <a:defRPr sz="1800" kern="1200">
          <a:solidFill>
            <a:schemeClr val="tx1"/>
          </a:solidFill>
          <a:latin typeface="+mn-lt"/>
          <a:ea typeface="+mn-ea"/>
          <a:cs typeface="+mn-cs"/>
        </a:defRPr>
      </a:lvl1pPr>
      <a:lvl2pPr marL="456933" algn="l" defTabSz="913865" rtl="0" eaLnBrk="1" latinLnBrk="0" hangingPunct="1">
        <a:defRPr sz="1800" kern="1200">
          <a:solidFill>
            <a:schemeClr val="tx1"/>
          </a:solidFill>
          <a:latin typeface="+mn-lt"/>
          <a:ea typeface="+mn-ea"/>
          <a:cs typeface="+mn-cs"/>
        </a:defRPr>
      </a:lvl2pPr>
      <a:lvl3pPr marL="913865" algn="l" defTabSz="913865" rtl="0" eaLnBrk="1" latinLnBrk="0" hangingPunct="1">
        <a:defRPr sz="1800" kern="1200">
          <a:solidFill>
            <a:schemeClr val="tx1"/>
          </a:solidFill>
          <a:latin typeface="+mn-lt"/>
          <a:ea typeface="+mn-ea"/>
          <a:cs typeface="+mn-cs"/>
        </a:defRPr>
      </a:lvl3pPr>
      <a:lvl4pPr marL="1370799" algn="l" defTabSz="913865" rtl="0" eaLnBrk="1" latinLnBrk="0" hangingPunct="1">
        <a:defRPr sz="1800" kern="1200">
          <a:solidFill>
            <a:schemeClr val="tx1"/>
          </a:solidFill>
          <a:latin typeface="+mn-lt"/>
          <a:ea typeface="+mn-ea"/>
          <a:cs typeface="+mn-cs"/>
        </a:defRPr>
      </a:lvl4pPr>
      <a:lvl5pPr marL="1827731" algn="l" defTabSz="913865" rtl="0" eaLnBrk="1" latinLnBrk="0" hangingPunct="1">
        <a:defRPr sz="1800" kern="1200">
          <a:solidFill>
            <a:schemeClr val="tx1"/>
          </a:solidFill>
          <a:latin typeface="+mn-lt"/>
          <a:ea typeface="+mn-ea"/>
          <a:cs typeface="+mn-cs"/>
        </a:defRPr>
      </a:lvl5pPr>
      <a:lvl6pPr marL="2284665" algn="l" defTabSz="913865" rtl="0" eaLnBrk="1" latinLnBrk="0" hangingPunct="1">
        <a:defRPr sz="1800" kern="1200">
          <a:solidFill>
            <a:schemeClr val="tx1"/>
          </a:solidFill>
          <a:latin typeface="+mn-lt"/>
          <a:ea typeface="+mn-ea"/>
          <a:cs typeface="+mn-cs"/>
        </a:defRPr>
      </a:lvl6pPr>
      <a:lvl7pPr marL="2741596" algn="l" defTabSz="913865" rtl="0" eaLnBrk="1" latinLnBrk="0" hangingPunct="1">
        <a:defRPr sz="1800" kern="1200">
          <a:solidFill>
            <a:schemeClr val="tx1"/>
          </a:solidFill>
          <a:latin typeface="+mn-lt"/>
          <a:ea typeface="+mn-ea"/>
          <a:cs typeface="+mn-cs"/>
        </a:defRPr>
      </a:lvl7pPr>
      <a:lvl8pPr marL="3198530" algn="l" defTabSz="913865" rtl="0" eaLnBrk="1" latinLnBrk="0" hangingPunct="1">
        <a:defRPr sz="1800" kern="1200">
          <a:solidFill>
            <a:schemeClr val="tx1"/>
          </a:solidFill>
          <a:latin typeface="+mn-lt"/>
          <a:ea typeface="+mn-ea"/>
          <a:cs typeface="+mn-cs"/>
        </a:defRPr>
      </a:lvl8pPr>
      <a:lvl9pPr marL="3655460" algn="l" defTabSz="9138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email.taxsutra.com/wf/click?upn=rzBolwV8-2BWZPRPT5EukAAaRkc4iX3W5cpHOX95om0seskkBWheiQre8UbJcajLAYsZOD4K4ZRRLx1PHjaiNb0bNV7o9iJuiTvFPGgfbRcHzi0JVumHFlxGccxfT0QLshhRtV8PD2n5u-2Bps4-2BaLojtRbu7LG-2B-2ByI8bRlzy-2Fam1KPs8QHnStGU7kWbaIlKzyibTbQzIidzJPjQSs-2FqKDnw3A-3D-3D_KU574nSdblBiSnuyqN5P4ZTeE6ekTuPinvK5mqFnFL1SOT04yPBV1gkiOJ7-2B0RKo-2BsojgGSbvVFBi9-2Fa4NCMJTas5oa-2BbNHWtQtDxvAvaCn8Q0BsdU1kOYUFtfHznBlmR-2FPcp-2BZdTcXH4rb1-2BAPNBZo0TkHplc3HROD5-2F4GJjwxR69enpWRRitPVMmkwzlf4G5FCkLzEEfHblghmW5Ph7ZiGrAuQsmdB1xVAJZvjIhA-3D"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thehill.com/policy/finance/336707-hatch-doesnt-rule-out-border-adjustment-tax" TargetMode="External"/><Relationship Id="rId5" Type="http://schemas.openxmlformats.org/officeDocument/2006/relationships/hyperlink" Target="https://www.reuters.com/article/us-italy-tax-internet-idUSKBN18I216"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descr="shutterstock_97942199.jpg"/>
          <p:cNvPicPr>
            <a:picLocks noChangeAspect="1"/>
          </p:cNvPicPr>
          <p:nvPr/>
        </p:nvPicPr>
        <p:blipFill>
          <a:blip r:embed="rId3" cstate="print"/>
          <a:stretch>
            <a:fillRect/>
          </a:stretch>
        </p:blipFill>
        <p:spPr>
          <a:xfrm>
            <a:off x="5791200" y="1752601"/>
            <a:ext cx="1717964" cy="1732280"/>
          </a:xfrm>
          <a:prstGeom prst="ellipse">
            <a:avLst/>
          </a:prstGeom>
        </p:spPr>
      </p:pic>
      <p:pic>
        <p:nvPicPr>
          <p:cNvPr id="27" name="Picture 2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663690" y="5083630"/>
            <a:ext cx="116378" cy="110266"/>
          </a:xfrm>
          <a:prstGeom prst="rect">
            <a:avLst/>
          </a:prstGeom>
        </p:spPr>
      </p:pic>
      <p:sp>
        <p:nvSpPr>
          <p:cNvPr id="31" name="Title 1"/>
          <p:cNvSpPr txBox="1">
            <a:spLocks/>
          </p:cNvSpPr>
          <p:nvPr/>
        </p:nvSpPr>
        <p:spPr>
          <a:xfrm>
            <a:off x="6719455" y="4524840"/>
            <a:ext cx="2193346" cy="371010"/>
          </a:xfrm>
          <a:prstGeom prst="rect">
            <a:avLst/>
          </a:prstGeom>
        </p:spPr>
        <p:txBody>
          <a:bodyPr vert="horz" lIns="89286" tIns="44642" rIns="89286" bIns="44642" rtlCol="0" anchor="ctr">
            <a:normAutofit fontScale="97500"/>
          </a:bodyPr>
          <a:lstStyle>
            <a:lvl1pPr algn="ctr" defTabSz="995507" rtl="0" eaLnBrk="1" latinLnBrk="0" hangingPunct="1">
              <a:spcBef>
                <a:spcPct val="0"/>
              </a:spcBef>
              <a:buNone/>
              <a:defRPr sz="4800" kern="1200">
                <a:solidFill>
                  <a:schemeClr val="tx1"/>
                </a:solidFill>
                <a:latin typeface="+mj-lt"/>
                <a:ea typeface="+mj-ea"/>
                <a:cs typeface="+mj-cs"/>
              </a:defRPr>
            </a:lvl1pPr>
          </a:lstStyle>
          <a:p>
            <a:pPr algn="l"/>
            <a:r>
              <a:rPr lang="en-US" sz="1600" dirty="0" smtClean="0"/>
              <a:t>WHAT'S INSIDE...</a:t>
            </a:r>
            <a:endParaRPr lang="en-US" sz="1600" dirty="0"/>
          </a:p>
        </p:txBody>
      </p:sp>
      <p:pic>
        <p:nvPicPr>
          <p:cNvPr id="14" name="Picture 1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658841" y="5340805"/>
            <a:ext cx="116378" cy="110266"/>
          </a:xfrm>
          <a:prstGeom prst="rect">
            <a:avLst/>
          </a:prstGeom>
        </p:spPr>
      </p:pic>
      <p:pic>
        <p:nvPicPr>
          <p:cNvPr id="62" name="Picture 61" descr="shutterstock_107043224-2222.jpg"/>
          <p:cNvPicPr>
            <a:picLocks noChangeAspect="1"/>
          </p:cNvPicPr>
          <p:nvPr/>
        </p:nvPicPr>
        <p:blipFill>
          <a:blip r:embed="rId5" cstate="print"/>
          <a:stretch>
            <a:fillRect/>
          </a:stretch>
        </p:blipFill>
        <p:spPr>
          <a:xfrm>
            <a:off x="3343005" y="2261878"/>
            <a:ext cx="3437160" cy="3453122"/>
          </a:xfrm>
          <a:prstGeom prst="ellipse">
            <a:avLst/>
          </a:prstGeom>
        </p:spPr>
      </p:pic>
      <p:pic>
        <p:nvPicPr>
          <p:cNvPr id="16" name="Picture 1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658841" y="5559287"/>
            <a:ext cx="116378" cy="110266"/>
          </a:xfrm>
          <a:prstGeom prst="rect">
            <a:avLst/>
          </a:prstGeom>
        </p:spPr>
      </p:pic>
      <p:sp>
        <p:nvSpPr>
          <p:cNvPr id="17" name="Title 1"/>
          <p:cNvSpPr txBox="1">
            <a:spLocks/>
          </p:cNvSpPr>
          <p:nvPr/>
        </p:nvSpPr>
        <p:spPr>
          <a:xfrm>
            <a:off x="6732649" y="4794774"/>
            <a:ext cx="1926442" cy="1148827"/>
          </a:xfrm>
          <a:prstGeom prst="rect">
            <a:avLst/>
          </a:prstGeom>
        </p:spPr>
        <p:txBody>
          <a:bodyPr vert="horz" lIns="89286" tIns="44642" rIns="89286" bIns="44642" rtlCol="0" anchor="ctr">
            <a:normAutofit/>
          </a:bodyPr>
          <a:lstStyle>
            <a:lvl1pPr algn="ctr" defTabSz="995507" rtl="0" eaLnBrk="1" latinLnBrk="0" hangingPunct="1">
              <a:spcBef>
                <a:spcPct val="0"/>
              </a:spcBef>
              <a:buNone/>
              <a:defRPr sz="4800" kern="1200">
                <a:solidFill>
                  <a:schemeClr val="tx1"/>
                </a:solidFill>
                <a:latin typeface="+mj-lt"/>
                <a:ea typeface="+mj-ea"/>
                <a:cs typeface="+mj-cs"/>
              </a:defRPr>
            </a:lvl1pPr>
          </a:lstStyle>
          <a:p>
            <a:pPr algn="l">
              <a:lnSpc>
                <a:spcPct val="150000"/>
              </a:lnSpc>
            </a:pPr>
            <a:r>
              <a:rPr lang="en-US" sz="1100" dirty="0" smtClean="0"/>
              <a:t>Direct Tax</a:t>
            </a:r>
            <a:endParaRPr lang="en-US" sz="1100" dirty="0"/>
          </a:p>
          <a:p>
            <a:pPr algn="l">
              <a:lnSpc>
                <a:spcPct val="150000"/>
              </a:lnSpc>
            </a:pPr>
            <a:r>
              <a:rPr lang="en-US" sz="1100" dirty="0" smtClean="0"/>
              <a:t>International Tax</a:t>
            </a:r>
          </a:p>
          <a:p>
            <a:pPr algn="l">
              <a:lnSpc>
                <a:spcPct val="150000"/>
              </a:lnSpc>
            </a:pPr>
            <a:r>
              <a:rPr lang="en-US" sz="1100" dirty="0" smtClean="0"/>
              <a:t>Transfer </a:t>
            </a:r>
            <a:r>
              <a:rPr lang="en-US" sz="1100" dirty="0" smtClean="0"/>
              <a:t>Pricing</a:t>
            </a:r>
            <a:endParaRPr lang="en-US" sz="1100" dirty="0" smtClean="0"/>
          </a:p>
        </p:txBody>
      </p:sp>
      <p:pic>
        <p:nvPicPr>
          <p:cNvPr id="15" name="Picture 14"/>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353312" y="112238"/>
            <a:ext cx="6437376" cy="1280766"/>
          </a:xfrm>
          <a:prstGeom prst="rect">
            <a:avLst/>
          </a:prstGeom>
        </p:spPr>
      </p:pic>
      <p:sp>
        <p:nvSpPr>
          <p:cNvPr id="23" name="Title 1"/>
          <p:cNvSpPr txBox="1">
            <a:spLocks/>
          </p:cNvSpPr>
          <p:nvPr/>
        </p:nvSpPr>
        <p:spPr>
          <a:xfrm>
            <a:off x="1314450" y="1026256"/>
            <a:ext cx="3276600" cy="293347"/>
          </a:xfrm>
          <a:prstGeom prst="rect">
            <a:avLst/>
          </a:prstGeom>
        </p:spPr>
        <p:txBody>
          <a:bodyPr vert="horz" lIns="89286" tIns="44642" rIns="89286" bIns="44642" rtlCol="0" anchor="ctr">
            <a:noAutofit/>
          </a:bodyPr>
          <a:lstStyle>
            <a:lvl1pPr algn="ctr" defTabSz="995507" rtl="0" eaLnBrk="1" latinLnBrk="0" hangingPunct="1">
              <a:spcBef>
                <a:spcPct val="0"/>
              </a:spcBef>
              <a:buNone/>
              <a:defRPr sz="4800" kern="1200">
                <a:solidFill>
                  <a:schemeClr val="tx1"/>
                </a:solidFill>
                <a:latin typeface="+mj-lt"/>
                <a:ea typeface="+mj-ea"/>
                <a:cs typeface="+mj-cs"/>
              </a:defRPr>
            </a:lvl1pPr>
          </a:lstStyle>
          <a:p>
            <a:pPr algn="l"/>
            <a:r>
              <a:rPr lang="en-US" sz="1100" b="1" dirty="0" smtClean="0">
                <a:latin typeface="Gill Sans MT" pitchFamily="34" charset="0"/>
              </a:rPr>
              <a:t>May </a:t>
            </a:r>
            <a:r>
              <a:rPr lang="en-US" sz="1100" b="1" dirty="0" smtClean="0">
                <a:latin typeface="Gill Sans MT" pitchFamily="34" charset="0"/>
              </a:rPr>
              <a:t>16</a:t>
            </a:r>
            <a:r>
              <a:rPr lang="en-US" sz="1100" b="1" dirty="0" smtClean="0">
                <a:latin typeface="Gill Sans MT" pitchFamily="34" charset="0"/>
              </a:rPr>
              <a:t>- </a:t>
            </a:r>
            <a:r>
              <a:rPr lang="en-US" sz="1100" b="1" dirty="0" smtClean="0">
                <a:latin typeface="Gill Sans MT" pitchFamily="34" charset="0"/>
              </a:rPr>
              <a:t>May </a:t>
            </a:r>
            <a:r>
              <a:rPr lang="en-US" sz="1100" b="1" dirty="0" smtClean="0">
                <a:latin typeface="Gill Sans MT" pitchFamily="34" charset="0"/>
              </a:rPr>
              <a:t>31</a:t>
            </a:r>
            <a:r>
              <a:rPr lang="en-US" sz="1000" dirty="0" smtClean="0">
                <a:latin typeface="Gill Sans MT" pitchFamily="34" charset="0"/>
              </a:rPr>
              <a:t> </a:t>
            </a:r>
            <a:endParaRPr lang="en-US" sz="1000" dirty="0" smtClean="0">
              <a:latin typeface="Gill Sans MT" pitchFamily="34" charset="0"/>
            </a:endParaRPr>
          </a:p>
          <a:p>
            <a:pPr algn="l"/>
            <a:endParaRPr lang="en-US" sz="1400" dirty="0" smtClean="0">
              <a:latin typeface="Gill Sans MT" pitchFamily="34" charset="0"/>
            </a:endParaRPr>
          </a:p>
        </p:txBody>
      </p:sp>
      <p:pic>
        <p:nvPicPr>
          <p:cNvPr id="2" name="Picture 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2438400" y="1602489"/>
            <a:ext cx="3150685" cy="4800601"/>
          </a:xfrm>
          <a:prstGeom prst="rect">
            <a:avLst/>
          </a:prstGeom>
        </p:spPr>
      </p:pic>
      <p:pic>
        <p:nvPicPr>
          <p:cNvPr id="18" name="Picture 17" descr="Logo.jpg"/>
          <p:cNvPicPr>
            <a:picLocks noChangeAspect="1"/>
          </p:cNvPicPr>
          <p:nvPr/>
        </p:nvPicPr>
        <p:blipFill>
          <a:blip r:embed="rId8" cstate="print"/>
          <a:stretch>
            <a:fillRect/>
          </a:stretch>
        </p:blipFill>
        <p:spPr>
          <a:xfrm>
            <a:off x="6553201" y="5943600"/>
            <a:ext cx="2590799" cy="746760"/>
          </a:xfrm>
          <a:prstGeom prst="rect">
            <a:avLst/>
          </a:prstGeom>
        </p:spPr>
      </p:pic>
    </p:spTree>
    <p:extLst>
      <p:ext uri="{BB962C8B-B14F-4D97-AF65-F5344CB8AC3E}">
        <p14:creationId xmlns="" xmlns:p14="http://schemas.microsoft.com/office/powerpoint/2010/main" val="2928675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5309667" y="2256136"/>
            <a:ext cx="3834333" cy="163122"/>
          </a:xfrm>
          <a:prstGeom prst="rect">
            <a:avLst/>
          </a:prstGeom>
        </p:spPr>
        <p:txBody>
          <a:bodyPr vert="horz" wrap="square" lIns="0" tIns="0" rIns="0" bIns="0" rtlCol="0">
            <a:spAutoFit/>
          </a:bodyPr>
          <a:lstStyle/>
          <a:p>
            <a:pPr marL="11390" marR="4559">
              <a:lnSpc>
                <a:spcPct val="106300"/>
              </a:lnSpc>
            </a:pPr>
            <a:endParaRPr sz="1000" dirty="0">
              <a:latin typeface="Gill Sans MT"/>
              <a:cs typeface="Gill Sans MT"/>
            </a:endParaRPr>
          </a:p>
        </p:txBody>
      </p:sp>
      <p:sp>
        <p:nvSpPr>
          <p:cNvPr id="6" name="object 5"/>
          <p:cNvSpPr txBox="1"/>
          <p:nvPr/>
        </p:nvSpPr>
        <p:spPr>
          <a:xfrm>
            <a:off x="4221050" y="4885039"/>
            <a:ext cx="4123252" cy="163122"/>
          </a:xfrm>
          <a:prstGeom prst="rect">
            <a:avLst/>
          </a:prstGeom>
        </p:spPr>
        <p:txBody>
          <a:bodyPr vert="horz" wrap="square" lIns="0" tIns="0" rIns="0" bIns="0" rtlCol="0">
            <a:spAutoFit/>
          </a:bodyPr>
          <a:lstStyle/>
          <a:p>
            <a:pPr marL="11390" marR="59799">
              <a:lnSpc>
                <a:spcPct val="106300"/>
              </a:lnSpc>
            </a:pPr>
            <a:endParaRPr sz="1000" dirty="0">
              <a:latin typeface="Gill Sans MT"/>
              <a:cs typeface="Gill Sans MT"/>
            </a:endParaRPr>
          </a:p>
        </p:txBody>
      </p:sp>
      <p:sp>
        <p:nvSpPr>
          <p:cNvPr id="13" name="TextBox 12"/>
          <p:cNvSpPr txBox="1"/>
          <p:nvPr/>
        </p:nvSpPr>
        <p:spPr>
          <a:xfrm>
            <a:off x="6" y="3477871"/>
            <a:ext cx="165690" cy="359810"/>
          </a:xfrm>
          <a:prstGeom prst="rect">
            <a:avLst/>
          </a:prstGeom>
          <a:noFill/>
        </p:spPr>
        <p:txBody>
          <a:bodyPr wrap="none" lIns="82012" tIns="41005" rIns="82012" bIns="41005" rtlCol="0">
            <a:spAutoFit/>
          </a:bodyPr>
          <a:lstStyle/>
          <a:p>
            <a:endParaRPr lang="en-US" dirty="0"/>
          </a:p>
        </p:txBody>
      </p:sp>
      <p:sp>
        <p:nvSpPr>
          <p:cNvPr id="15" name="object 12"/>
          <p:cNvSpPr/>
          <p:nvPr/>
        </p:nvSpPr>
        <p:spPr>
          <a:xfrm>
            <a:off x="4572000" y="672352"/>
            <a:ext cx="45719" cy="5957048"/>
          </a:xfrm>
          <a:custGeom>
            <a:avLst/>
            <a:gdLst/>
            <a:ahLst/>
            <a:cxnLst/>
            <a:rect l="l" t="t" r="r" b="b"/>
            <a:pathLst>
              <a:path h="5640070">
                <a:moveTo>
                  <a:pt x="0" y="0"/>
                </a:moveTo>
                <a:lnTo>
                  <a:pt x="0" y="5640070"/>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dirty="0"/>
          </a:p>
        </p:txBody>
      </p:sp>
      <p:sp>
        <p:nvSpPr>
          <p:cNvPr id="20" name="TextBox 19"/>
          <p:cNvSpPr txBox="1"/>
          <p:nvPr/>
        </p:nvSpPr>
        <p:spPr>
          <a:xfrm>
            <a:off x="7983716" y="2549356"/>
            <a:ext cx="165690" cy="359810"/>
          </a:xfrm>
          <a:prstGeom prst="rect">
            <a:avLst/>
          </a:prstGeom>
          <a:noFill/>
        </p:spPr>
        <p:txBody>
          <a:bodyPr wrap="none" lIns="82012" tIns="41005" rIns="82012" bIns="41005" rtlCol="0">
            <a:spAutoFit/>
          </a:bodyPr>
          <a:lstStyle/>
          <a:p>
            <a:endParaRPr lang="en-US" dirty="0"/>
          </a:p>
        </p:txBody>
      </p:sp>
      <p:sp>
        <p:nvSpPr>
          <p:cNvPr id="26" name="object 2"/>
          <p:cNvSpPr txBox="1"/>
          <p:nvPr/>
        </p:nvSpPr>
        <p:spPr>
          <a:xfrm>
            <a:off x="4240678" y="986608"/>
            <a:ext cx="3682189" cy="1278457"/>
          </a:xfrm>
          <a:prstGeom prst="rect">
            <a:avLst/>
          </a:prstGeom>
        </p:spPr>
        <p:txBody>
          <a:bodyPr vert="horz" wrap="square" lIns="0" tIns="0" rIns="0" bIns="0" rtlCol="0">
            <a:spAutoFit/>
          </a:bodyPr>
          <a:lstStyle/>
          <a:p>
            <a:pPr marL="515410"/>
            <a:endParaRPr sz="8200" dirty="0">
              <a:latin typeface="Century"/>
              <a:cs typeface="Century"/>
            </a:endParaRPr>
          </a:p>
        </p:txBody>
      </p:sp>
      <p:pic>
        <p:nvPicPr>
          <p:cNvPr id="28" name="Picture 2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81458" y="6320121"/>
            <a:ext cx="1163785" cy="252806"/>
          </a:xfrm>
          <a:prstGeom prst="rect">
            <a:avLst/>
          </a:prstGeom>
        </p:spPr>
      </p:pic>
      <p:sp>
        <p:nvSpPr>
          <p:cNvPr id="30" name="Title 1"/>
          <p:cNvSpPr txBox="1">
            <a:spLocks/>
          </p:cNvSpPr>
          <p:nvPr/>
        </p:nvSpPr>
        <p:spPr>
          <a:xfrm>
            <a:off x="8326817" y="6298402"/>
            <a:ext cx="364339" cy="217644"/>
          </a:xfrm>
          <a:prstGeom prst="rect">
            <a:avLst/>
          </a:prstGeom>
        </p:spPr>
        <p:txBody>
          <a:bodyPr vert="horz" lIns="89286" tIns="44642" rIns="89286" bIns="44642" rtlCol="0" anchor="t">
            <a:noAutofit/>
          </a:bodyPr>
          <a:lstStyle>
            <a:lvl1pPr algn="ctr" defTabSz="995507" rtl="0" eaLnBrk="1" latinLnBrk="0" hangingPunct="1">
              <a:spcBef>
                <a:spcPct val="0"/>
              </a:spcBef>
              <a:buNone/>
              <a:defRPr sz="4800" kern="1200">
                <a:solidFill>
                  <a:schemeClr val="tx1"/>
                </a:solidFill>
                <a:latin typeface="+mj-lt"/>
                <a:ea typeface="+mj-ea"/>
                <a:cs typeface="+mj-cs"/>
              </a:defRPr>
            </a:lvl1pPr>
          </a:lstStyle>
          <a:p>
            <a:r>
              <a:rPr lang="en-US" sz="1300" b="1" dirty="0" smtClean="0">
                <a:solidFill>
                  <a:schemeClr val="bg1"/>
                </a:solidFill>
              </a:rPr>
              <a:t>10</a:t>
            </a:r>
            <a:endParaRPr lang="en-US" sz="1300" b="1" dirty="0">
              <a:solidFill>
                <a:schemeClr val="bg1"/>
              </a:solidFill>
            </a:endParaRPr>
          </a:p>
        </p:txBody>
      </p:sp>
      <p:pic>
        <p:nvPicPr>
          <p:cNvPr id="32" name="Picture 3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7090" y="201709"/>
            <a:ext cx="8866910" cy="470647"/>
          </a:xfrm>
          <a:prstGeom prst="rect">
            <a:avLst/>
          </a:prstGeom>
        </p:spPr>
      </p:pic>
      <p:sp>
        <p:nvSpPr>
          <p:cNvPr id="19" name="object 8"/>
          <p:cNvSpPr txBox="1"/>
          <p:nvPr/>
        </p:nvSpPr>
        <p:spPr>
          <a:xfrm>
            <a:off x="4723536" y="609600"/>
            <a:ext cx="4325215" cy="1046440"/>
          </a:xfrm>
          <a:prstGeom prst="rect">
            <a:avLst/>
          </a:prstGeom>
        </p:spPr>
        <p:txBody>
          <a:bodyPr vert="horz" wrap="square" lIns="0" tIns="0" rIns="0" bIns="0" rtlCol="0">
            <a:spAutoFit/>
          </a:bodyPr>
          <a:lstStyle/>
          <a:p>
            <a:pPr marL="2057159" algn="just"/>
            <a:endParaRPr lang="en-US" sz="1100" b="1" u="sng" dirty="0" smtClean="0"/>
          </a:p>
          <a:p>
            <a:pPr marL="2057159" algn="just"/>
            <a:endParaRPr lang="en-US" sz="1100" b="1" u="sng" dirty="0" smtClean="0"/>
          </a:p>
          <a:p>
            <a:pPr marL="2057159" algn="just"/>
            <a:endParaRPr lang="en-US" sz="1100" b="1" u="sng" dirty="0" smtClean="0"/>
          </a:p>
          <a:p>
            <a:pPr marL="2057159" algn="just"/>
            <a:endParaRPr lang="en-US" sz="1100" b="1" u="sng" dirty="0" smtClean="0"/>
          </a:p>
          <a:p>
            <a:pPr marL="2000017" algn="just"/>
            <a:endParaRPr lang="en-US" sz="1100" dirty="0" smtClean="0"/>
          </a:p>
          <a:p>
            <a:pPr marL="2000017" algn="just"/>
            <a:endParaRPr lang="en-US" sz="1100" dirty="0" smtClean="0"/>
          </a:p>
        </p:txBody>
      </p:sp>
      <p:sp>
        <p:nvSpPr>
          <p:cNvPr id="17" name="Rectangle 16"/>
          <p:cNvSpPr/>
          <p:nvPr/>
        </p:nvSpPr>
        <p:spPr>
          <a:xfrm>
            <a:off x="76200" y="714375"/>
            <a:ext cx="4419600" cy="2677644"/>
          </a:xfrm>
          <a:prstGeom prst="rect">
            <a:avLst/>
          </a:prstGeom>
        </p:spPr>
        <p:txBody>
          <a:bodyPr wrap="square" lIns="91429" tIns="45714" rIns="91429" bIns="45714">
            <a:spAutoFit/>
          </a:bodyPr>
          <a:lstStyle/>
          <a:p>
            <a:pPr algn="just"/>
            <a:r>
              <a:rPr lang="en-US" sz="1200" b="1" u="sng" dirty="0" smtClean="0"/>
              <a:t>NANGIA’S TAKE</a:t>
            </a:r>
          </a:p>
          <a:p>
            <a:pPr algn="just"/>
            <a:endParaRPr lang="en-US" sz="1200" dirty="0" smtClean="0"/>
          </a:p>
          <a:p>
            <a:pPr algn="just"/>
            <a:r>
              <a:rPr lang="en-US" sz="1200" b="1" i="1" dirty="0" smtClean="0"/>
              <a:t>In </a:t>
            </a:r>
            <a:r>
              <a:rPr lang="en-US" sz="1200" b="1" i="1" dirty="0" smtClean="0"/>
              <a:t>the present case, the Tribunal, by admitting the additional ground raised by the taxpayer on account of assessment year under consideration was an initial year of TP assessments in India (i.e. AY 2006–07), although take a liberal stand, but also made a significant observation in the form of obiter-dicta that “anytime and every time, the taxpayer, cannot </a:t>
            </a:r>
            <a:r>
              <a:rPr lang="en-US" sz="1200" b="1" i="1" dirty="0" err="1" smtClean="0"/>
              <a:t>resile</a:t>
            </a:r>
            <a:r>
              <a:rPr lang="en-US" sz="1200" b="1" i="1" dirty="0" smtClean="0"/>
              <a:t> from its own position taken in its TP documentation while benchmarking its international transactions”.  While contradicting its own stand, the taxpayers are required to furnish adequate reasons to substantiate the same before the appellate authorities. </a:t>
            </a:r>
            <a:endParaRPr lang="en-US" sz="1200" b="1" i="1" dirty="0" smtClean="0"/>
          </a:p>
          <a:p>
            <a:pPr algn="just"/>
            <a:endParaRPr lang="en-US" sz="1200" dirty="0" smtClean="0"/>
          </a:p>
          <a:p>
            <a:pPr algn="just"/>
            <a:r>
              <a:rPr lang="en-US" sz="1200" b="1" dirty="0" smtClean="0"/>
              <a:t>Source: Evalueserve.com Private Ltd </a:t>
            </a:r>
            <a:r>
              <a:rPr lang="en-US" sz="1200" b="1" dirty="0" smtClean="0">
                <a:hlinkClick r:id="rId5"/>
              </a:rPr>
              <a:t>[TS-390-ITAT-2017(DEL)-TP]</a:t>
            </a:r>
            <a:endParaRPr lang="en-US" sz="1200" b="1" dirty="0"/>
          </a:p>
        </p:txBody>
      </p:sp>
      <p:sp>
        <p:nvSpPr>
          <p:cNvPr id="14" name="Rectangle 13"/>
          <p:cNvSpPr/>
          <p:nvPr/>
        </p:nvSpPr>
        <p:spPr>
          <a:xfrm>
            <a:off x="4696690" y="5292816"/>
            <a:ext cx="4419600" cy="938706"/>
          </a:xfrm>
          <a:prstGeom prst="rect">
            <a:avLst/>
          </a:prstGeom>
        </p:spPr>
        <p:txBody>
          <a:bodyPr wrap="square" lIns="91429" tIns="45714" rIns="91429" bIns="45714">
            <a:spAutoFit/>
          </a:bodyPr>
          <a:lstStyle/>
          <a:p>
            <a:pPr algn="just"/>
            <a:r>
              <a:rPr lang="en-US" sz="1100" dirty="0" smtClean="0"/>
              <a:t>The TPO treated the same as </a:t>
            </a:r>
            <a:r>
              <a:rPr lang="en-US" sz="1100" b="1" i="1" dirty="0" smtClean="0"/>
              <a:t>“marketing function”</a:t>
            </a:r>
            <a:r>
              <a:rPr lang="en-US" sz="1100" dirty="0" smtClean="0"/>
              <a:t> performed by the taxpayer and thus, compared the intensity of AMP expenditure of the taxpayer with that of comparable companies.  Using this mechanism, the TPO applied the AMP intensity adjustment on the profitability of the comparables and re-computed their operating margins.</a:t>
            </a:r>
            <a:endParaRPr lang="en-US" sz="1100" b="1" dirty="0"/>
          </a:p>
        </p:txBody>
      </p:sp>
      <p:sp>
        <p:nvSpPr>
          <p:cNvPr id="16" name="object 8"/>
          <p:cNvSpPr txBox="1"/>
          <p:nvPr/>
        </p:nvSpPr>
        <p:spPr>
          <a:xfrm>
            <a:off x="4734791" y="714555"/>
            <a:ext cx="4190999" cy="1384995"/>
          </a:xfrm>
          <a:prstGeom prst="rect">
            <a:avLst/>
          </a:prstGeom>
        </p:spPr>
        <p:txBody>
          <a:bodyPr vert="horz" wrap="square" lIns="0" tIns="0" rIns="0" bIns="0" rtlCol="0">
            <a:spAutoFit/>
          </a:bodyPr>
          <a:lstStyle/>
          <a:p>
            <a:pPr algn="just"/>
            <a:r>
              <a:rPr lang="en-IN" spc="-5" dirty="0" smtClean="0">
                <a:solidFill>
                  <a:srgbClr val="1F487C"/>
                </a:solidFill>
                <a:latin typeface="Franklin Gothic Demi Cond"/>
                <a:cs typeface="Franklin Gothic Demi Cond"/>
              </a:rPr>
              <a:t>8</a:t>
            </a:r>
            <a:r>
              <a:rPr lang="en-IN" spc="-5" dirty="0" smtClean="0">
                <a:solidFill>
                  <a:srgbClr val="1F487C"/>
                </a:solidFill>
                <a:latin typeface="Franklin Gothic Demi Cond"/>
                <a:cs typeface="Franklin Gothic Demi Cond"/>
              </a:rPr>
              <a:t>.    </a:t>
            </a:r>
            <a:r>
              <a:rPr lang="en-US" spc="-5" dirty="0" smtClean="0">
                <a:solidFill>
                  <a:srgbClr val="1F487C"/>
                </a:solidFill>
                <a:latin typeface="Franklin Gothic Demi Cond"/>
                <a:cs typeface="Franklin Gothic Demi Cond"/>
              </a:rPr>
              <a:t>The ITAT found the AMP intensity adjustment, applied by TPO by considering the AMP expenditure of the taxpayer as a separate ‘function’, reasonable and in-line with the High Court’s view in case of Sony </a:t>
            </a:r>
            <a:r>
              <a:rPr lang="en-US" spc="-5" dirty="0" smtClean="0">
                <a:solidFill>
                  <a:srgbClr val="1F487C"/>
                </a:solidFill>
                <a:latin typeface="Franklin Gothic Demi Cond"/>
                <a:cs typeface="Franklin Gothic Demi Cond"/>
              </a:rPr>
              <a:t>Ericsson</a:t>
            </a:r>
            <a:endParaRPr lang="en-US" spc="-5" dirty="0" smtClean="0">
              <a:solidFill>
                <a:srgbClr val="1F487C"/>
              </a:solidFill>
              <a:latin typeface="Franklin Gothic Demi Cond"/>
              <a:cs typeface="Franklin Gothic Demi Cond"/>
            </a:endParaRPr>
          </a:p>
        </p:txBody>
      </p:sp>
      <p:cxnSp>
        <p:nvCxnSpPr>
          <p:cNvPr id="18" name="Straight Connector 17"/>
          <p:cNvCxnSpPr/>
          <p:nvPr/>
        </p:nvCxnSpPr>
        <p:spPr>
          <a:xfrm>
            <a:off x="4754707" y="2070463"/>
            <a:ext cx="4190999"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object 8"/>
          <p:cNvSpPr txBox="1"/>
          <p:nvPr/>
        </p:nvSpPr>
        <p:spPr>
          <a:xfrm>
            <a:off x="4696691" y="609600"/>
            <a:ext cx="4325215" cy="4739759"/>
          </a:xfrm>
          <a:prstGeom prst="rect">
            <a:avLst/>
          </a:prstGeom>
        </p:spPr>
        <p:txBody>
          <a:bodyPr vert="horz" wrap="square" lIns="0" tIns="0" rIns="0" bIns="0" rtlCol="0">
            <a:spAutoFit/>
          </a:bodyPr>
          <a:lstStyle/>
          <a:p>
            <a:pPr marL="2057159" algn="just"/>
            <a:endParaRPr lang="en-US" sz="1100" b="1" u="sng" dirty="0" smtClean="0"/>
          </a:p>
          <a:p>
            <a:pPr marL="2057159" algn="just"/>
            <a:endParaRPr lang="en-US" sz="1100" b="1" u="sng" dirty="0" smtClean="0"/>
          </a:p>
          <a:p>
            <a:pPr marL="2057159" algn="just"/>
            <a:endParaRPr lang="en-US" sz="1100" b="1" u="sng" dirty="0" smtClean="0"/>
          </a:p>
          <a:p>
            <a:pPr marL="2057159" algn="just"/>
            <a:endParaRPr lang="en-US" sz="1100" b="1" u="sng" dirty="0" smtClean="0"/>
          </a:p>
          <a:p>
            <a:pPr marL="2000017" algn="just"/>
            <a:endParaRPr lang="en-US" sz="1100" dirty="0" smtClean="0"/>
          </a:p>
          <a:p>
            <a:pPr marL="2000017" algn="just"/>
            <a:endParaRPr lang="en-US" sz="1100" dirty="0" smtClean="0"/>
          </a:p>
          <a:p>
            <a:pPr marL="1995255" algn="just"/>
            <a:endParaRPr lang="en-US" sz="1100" b="1" dirty="0" smtClean="0"/>
          </a:p>
          <a:p>
            <a:pPr marL="1995255" algn="just"/>
            <a:endParaRPr lang="en-US" sz="1100" b="1" dirty="0" smtClean="0"/>
          </a:p>
          <a:p>
            <a:pPr marL="2000017" algn="just"/>
            <a:endParaRPr lang="en-US" sz="1100" b="1" u="sng" dirty="0" smtClean="0"/>
          </a:p>
          <a:p>
            <a:pPr marL="1828586" algn="just"/>
            <a:r>
              <a:rPr lang="en-US" sz="1100" b="1" u="sng" dirty="0" smtClean="0"/>
              <a:t>Background</a:t>
            </a:r>
          </a:p>
          <a:p>
            <a:pPr marL="2000017" algn="just"/>
            <a:endParaRPr lang="en-US" sz="1100" dirty="0" smtClean="0"/>
          </a:p>
          <a:p>
            <a:pPr marL="1884142" algn="just"/>
            <a:r>
              <a:rPr lang="en-US" sz="1100" dirty="0" smtClean="0"/>
              <a:t>Luxottica India Eyewear Pvt. Ltd. (“the taxpayer”) is a part of Luxottica group which is engaged in design, manufacture and distribution of sun glasses and prescription frames in mid and premium price categories. During year under review, the taxpayer procured finished goods from its associated enterprises (“AEs”) and benchmarked the same using Resale Price Method (“RPM”).  In the course of assessment proceedings, the Transfer Pricing Officer (“TPO”) noticed that the taxpayer incurred significant advertisement, marketing and promotion (“AMP”) expenses, which eventually is benefitting the taxpayer’s AE by enhancing the value of ‘brand’ owned by the AE. </a:t>
            </a:r>
            <a:endParaRPr lang="en-US" sz="1100" dirty="0" smtClean="0"/>
          </a:p>
        </p:txBody>
      </p:sp>
      <p:pic>
        <p:nvPicPr>
          <p:cNvPr id="23" name="Picture 22" descr="camagazine17312.jpg"/>
          <p:cNvPicPr>
            <a:picLocks noChangeAspect="1"/>
          </p:cNvPicPr>
          <p:nvPr/>
        </p:nvPicPr>
        <p:blipFill>
          <a:blip r:embed="rId6" cstate="print"/>
          <a:stretch>
            <a:fillRect/>
          </a:stretch>
        </p:blipFill>
        <p:spPr>
          <a:xfrm>
            <a:off x="4703617" y="2133600"/>
            <a:ext cx="1821874" cy="3200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5309667" y="2256136"/>
            <a:ext cx="3834333" cy="163122"/>
          </a:xfrm>
          <a:prstGeom prst="rect">
            <a:avLst/>
          </a:prstGeom>
        </p:spPr>
        <p:txBody>
          <a:bodyPr vert="horz" wrap="square" lIns="0" tIns="0" rIns="0" bIns="0" rtlCol="0">
            <a:spAutoFit/>
          </a:bodyPr>
          <a:lstStyle/>
          <a:p>
            <a:pPr marL="11390" marR="4559">
              <a:lnSpc>
                <a:spcPct val="106300"/>
              </a:lnSpc>
            </a:pPr>
            <a:endParaRPr sz="1000" dirty="0">
              <a:latin typeface="Gill Sans MT"/>
              <a:cs typeface="Gill Sans MT"/>
            </a:endParaRPr>
          </a:p>
        </p:txBody>
      </p:sp>
      <p:sp>
        <p:nvSpPr>
          <p:cNvPr id="6" name="object 5"/>
          <p:cNvSpPr txBox="1"/>
          <p:nvPr/>
        </p:nvSpPr>
        <p:spPr>
          <a:xfrm>
            <a:off x="4221050" y="4885039"/>
            <a:ext cx="4123252" cy="163122"/>
          </a:xfrm>
          <a:prstGeom prst="rect">
            <a:avLst/>
          </a:prstGeom>
        </p:spPr>
        <p:txBody>
          <a:bodyPr vert="horz" wrap="square" lIns="0" tIns="0" rIns="0" bIns="0" rtlCol="0">
            <a:spAutoFit/>
          </a:bodyPr>
          <a:lstStyle/>
          <a:p>
            <a:pPr marL="11390" marR="59799">
              <a:lnSpc>
                <a:spcPct val="106300"/>
              </a:lnSpc>
            </a:pPr>
            <a:endParaRPr sz="1000" dirty="0">
              <a:latin typeface="Gill Sans MT"/>
              <a:cs typeface="Gill Sans MT"/>
            </a:endParaRPr>
          </a:p>
        </p:txBody>
      </p:sp>
      <p:sp>
        <p:nvSpPr>
          <p:cNvPr id="13" name="TextBox 12"/>
          <p:cNvSpPr txBox="1"/>
          <p:nvPr/>
        </p:nvSpPr>
        <p:spPr>
          <a:xfrm>
            <a:off x="6" y="3477871"/>
            <a:ext cx="165690" cy="359810"/>
          </a:xfrm>
          <a:prstGeom prst="rect">
            <a:avLst/>
          </a:prstGeom>
          <a:noFill/>
        </p:spPr>
        <p:txBody>
          <a:bodyPr wrap="none" lIns="82012" tIns="41005" rIns="82012" bIns="41005" rtlCol="0">
            <a:spAutoFit/>
          </a:bodyPr>
          <a:lstStyle/>
          <a:p>
            <a:endParaRPr lang="en-US" dirty="0"/>
          </a:p>
        </p:txBody>
      </p:sp>
      <p:sp>
        <p:nvSpPr>
          <p:cNvPr id="15" name="object 12"/>
          <p:cNvSpPr/>
          <p:nvPr/>
        </p:nvSpPr>
        <p:spPr>
          <a:xfrm>
            <a:off x="4572000" y="672352"/>
            <a:ext cx="45719" cy="5957048"/>
          </a:xfrm>
          <a:custGeom>
            <a:avLst/>
            <a:gdLst/>
            <a:ahLst/>
            <a:cxnLst/>
            <a:rect l="l" t="t" r="r" b="b"/>
            <a:pathLst>
              <a:path h="5640070">
                <a:moveTo>
                  <a:pt x="0" y="0"/>
                </a:moveTo>
                <a:lnTo>
                  <a:pt x="0" y="5640070"/>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dirty="0"/>
          </a:p>
        </p:txBody>
      </p:sp>
      <p:sp>
        <p:nvSpPr>
          <p:cNvPr id="20" name="TextBox 19"/>
          <p:cNvSpPr txBox="1"/>
          <p:nvPr/>
        </p:nvSpPr>
        <p:spPr>
          <a:xfrm>
            <a:off x="7983716" y="2549356"/>
            <a:ext cx="165690" cy="359810"/>
          </a:xfrm>
          <a:prstGeom prst="rect">
            <a:avLst/>
          </a:prstGeom>
          <a:noFill/>
        </p:spPr>
        <p:txBody>
          <a:bodyPr wrap="none" lIns="82012" tIns="41005" rIns="82012" bIns="41005" rtlCol="0">
            <a:spAutoFit/>
          </a:bodyPr>
          <a:lstStyle/>
          <a:p>
            <a:endParaRPr lang="en-US" dirty="0"/>
          </a:p>
        </p:txBody>
      </p:sp>
      <p:sp>
        <p:nvSpPr>
          <p:cNvPr id="26" name="object 2"/>
          <p:cNvSpPr txBox="1"/>
          <p:nvPr/>
        </p:nvSpPr>
        <p:spPr>
          <a:xfrm>
            <a:off x="4240678" y="986608"/>
            <a:ext cx="3682189" cy="1278457"/>
          </a:xfrm>
          <a:prstGeom prst="rect">
            <a:avLst/>
          </a:prstGeom>
        </p:spPr>
        <p:txBody>
          <a:bodyPr vert="horz" wrap="square" lIns="0" tIns="0" rIns="0" bIns="0" rtlCol="0">
            <a:spAutoFit/>
          </a:bodyPr>
          <a:lstStyle/>
          <a:p>
            <a:pPr marL="515410"/>
            <a:endParaRPr sz="8200" dirty="0">
              <a:latin typeface="Century"/>
              <a:cs typeface="Century"/>
            </a:endParaRPr>
          </a:p>
        </p:txBody>
      </p:sp>
      <p:pic>
        <p:nvPicPr>
          <p:cNvPr id="28" name="Picture 2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81458" y="6320121"/>
            <a:ext cx="1163785" cy="252806"/>
          </a:xfrm>
          <a:prstGeom prst="rect">
            <a:avLst/>
          </a:prstGeom>
        </p:spPr>
      </p:pic>
      <p:sp>
        <p:nvSpPr>
          <p:cNvPr id="30" name="Title 1"/>
          <p:cNvSpPr txBox="1">
            <a:spLocks/>
          </p:cNvSpPr>
          <p:nvPr/>
        </p:nvSpPr>
        <p:spPr>
          <a:xfrm>
            <a:off x="8326817" y="6298402"/>
            <a:ext cx="364339" cy="217644"/>
          </a:xfrm>
          <a:prstGeom prst="rect">
            <a:avLst/>
          </a:prstGeom>
        </p:spPr>
        <p:txBody>
          <a:bodyPr vert="horz" lIns="89286" tIns="44642" rIns="89286" bIns="44642" rtlCol="0" anchor="t">
            <a:noAutofit/>
          </a:bodyPr>
          <a:lstStyle>
            <a:lvl1pPr algn="ctr" defTabSz="995507" rtl="0" eaLnBrk="1" latinLnBrk="0" hangingPunct="1">
              <a:spcBef>
                <a:spcPct val="0"/>
              </a:spcBef>
              <a:buNone/>
              <a:defRPr sz="4800" kern="1200">
                <a:solidFill>
                  <a:schemeClr val="tx1"/>
                </a:solidFill>
                <a:latin typeface="+mj-lt"/>
                <a:ea typeface="+mj-ea"/>
                <a:cs typeface="+mj-cs"/>
              </a:defRPr>
            </a:lvl1pPr>
          </a:lstStyle>
          <a:p>
            <a:r>
              <a:rPr lang="en-US" sz="1300" b="1" dirty="0" smtClean="0">
                <a:solidFill>
                  <a:schemeClr val="bg1"/>
                </a:solidFill>
              </a:rPr>
              <a:t>11</a:t>
            </a:r>
            <a:endParaRPr lang="en-US" sz="1300" b="1" dirty="0">
              <a:solidFill>
                <a:schemeClr val="bg1"/>
              </a:solidFill>
            </a:endParaRPr>
          </a:p>
        </p:txBody>
      </p:sp>
      <p:pic>
        <p:nvPicPr>
          <p:cNvPr id="32" name="Picture 3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7090" y="201709"/>
            <a:ext cx="8866910" cy="470647"/>
          </a:xfrm>
          <a:prstGeom prst="rect">
            <a:avLst/>
          </a:prstGeom>
        </p:spPr>
      </p:pic>
      <p:sp>
        <p:nvSpPr>
          <p:cNvPr id="18" name="TextBox 17"/>
          <p:cNvSpPr txBox="1"/>
          <p:nvPr/>
        </p:nvSpPr>
        <p:spPr>
          <a:xfrm>
            <a:off x="76200" y="729540"/>
            <a:ext cx="4400550" cy="6016977"/>
          </a:xfrm>
          <a:prstGeom prst="rect">
            <a:avLst/>
          </a:prstGeom>
          <a:noFill/>
        </p:spPr>
        <p:txBody>
          <a:bodyPr wrap="square" lIns="91387" tIns="45693" rIns="91387" bIns="45693" rtlCol="0">
            <a:spAutoFit/>
          </a:bodyPr>
          <a:lstStyle/>
          <a:p>
            <a:pPr algn="just"/>
            <a:r>
              <a:rPr lang="en-US" sz="1100" dirty="0" smtClean="0"/>
              <a:t>For this purpose, the TPO undertook following steps</a:t>
            </a:r>
            <a:r>
              <a:rPr lang="en-US" sz="1100" dirty="0" smtClean="0"/>
              <a:t>:</a:t>
            </a:r>
          </a:p>
          <a:p>
            <a:pPr algn="just"/>
            <a:endParaRPr lang="en-US" sz="1100" dirty="0" smtClean="0"/>
          </a:p>
          <a:p>
            <a:pPr marL="234950" lvl="0" indent="-234950" algn="just">
              <a:buFont typeface="Wingdings" pitchFamily="2" charset="2"/>
              <a:buChar char="v"/>
            </a:pPr>
            <a:r>
              <a:rPr lang="en-US" sz="1100" dirty="0" smtClean="0"/>
              <a:t>The Taxpayer’s AMP expenses were determined as a percentage of sales – Intensity of the taxpayer’s AMP expenses</a:t>
            </a:r>
            <a:r>
              <a:rPr lang="en-US" sz="1100" dirty="0" smtClean="0"/>
              <a:t>;</a:t>
            </a:r>
          </a:p>
          <a:p>
            <a:pPr marL="234950" lvl="0" indent="-234950" algn="just">
              <a:buFont typeface="Wingdings" pitchFamily="2" charset="2"/>
              <a:buChar char="v"/>
            </a:pPr>
            <a:endParaRPr lang="en-US" sz="1100" dirty="0" smtClean="0"/>
          </a:p>
          <a:p>
            <a:pPr marL="234950" lvl="0" indent="-234950" algn="just">
              <a:buFont typeface="Wingdings" pitchFamily="2" charset="2"/>
              <a:buChar char="v"/>
            </a:pPr>
            <a:r>
              <a:rPr lang="en-US" sz="1100" dirty="0" smtClean="0"/>
              <a:t>Identify </a:t>
            </a:r>
            <a:r>
              <a:rPr lang="en-US" sz="1100" dirty="0" smtClean="0"/>
              <a:t>comparables and compute intensity of AMP expenses incurred by comparable companies in same manner; </a:t>
            </a:r>
            <a:r>
              <a:rPr lang="en-US" sz="1100" dirty="0" smtClean="0"/>
              <a:t>and</a:t>
            </a:r>
          </a:p>
          <a:p>
            <a:pPr marL="234950" lvl="0" indent="-234950" algn="just">
              <a:buFont typeface="Wingdings" pitchFamily="2" charset="2"/>
              <a:buChar char="v"/>
            </a:pPr>
            <a:endParaRPr lang="en-US" sz="1100" dirty="0" smtClean="0"/>
          </a:p>
          <a:p>
            <a:pPr marL="234950" lvl="0" indent="-234950" algn="just">
              <a:buFont typeface="Wingdings" pitchFamily="2" charset="2"/>
              <a:buChar char="v"/>
            </a:pPr>
            <a:r>
              <a:rPr lang="en-US" sz="1100" dirty="0" smtClean="0"/>
              <a:t>Excess </a:t>
            </a:r>
            <a:r>
              <a:rPr lang="en-US" sz="1100" dirty="0" smtClean="0"/>
              <a:t>intensity of expenses was considered as excessive AMP expenditure incurred by the taxpayer </a:t>
            </a:r>
            <a:endParaRPr lang="en-US" sz="1100" dirty="0" smtClean="0"/>
          </a:p>
          <a:p>
            <a:pPr marL="234950" lvl="0" indent="-234950" algn="just">
              <a:buFont typeface="Wingdings" pitchFamily="2" charset="2"/>
              <a:buChar char="v"/>
            </a:pPr>
            <a:endParaRPr lang="en-US" sz="1100" dirty="0" smtClean="0"/>
          </a:p>
          <a:p>
            <a:pPr algn="just"/>
            <a:r>
              <a:rPr lang="en-US" sz="1100" dirty="0" smtClean="0"/>
              <a:t>Based on the above, the TPO carried out the excess AMP intensity adjustment in the operating margins of comparables and computed their average operating margin at 6.03%. By applying such average adjusted margin, the TPO proposed TP adjustment amounting to INR 4.26 </a:t>
            </a:r>
            <a:r>
              <a:rPr lang="en-US" sz="1100" dirty="0" err="1" smtClean="0"/>
              <a:t>crore</a:t>
            </a:r>
            <a:r>
              <a:rPr lang="en-US" sz="1100" dirty="0" smtClean="0"/>
              <a:t>.  Thereafter, the Dispute Resolution Panel also confirmed the actions of the TPO.  The aggrieved taxpayer subsequently appealed before the Income Tax Appellate Tribunal [“the ITAT”/ “the Tribunal</a:t>
            </a:r>
            <a:r>
              <a:rPr lang="en-US" sz="1100" dirty="0" smtClean="0"/>
              <a:t>”].</a:t>
            </a:r>
          </a:p>
          <a:p>
            <a:pPr algn="just"/>
            <a:r>
              <a:rPr lang="en-US" sz="1100" dirty="0" smtClean="0"/>
              <a:t>	</a:t>
            </a:r>
          </a:p>
          <a:p>
            <a:pPr algn="just"/>
            <a:r>
              <a:rPr lang="en-US" sz="1100" b="1" u="sng" dirty="0" smtClean="0"/>
              <a:t>The Tribunal’s </a:t>
            </a:r>
            <a:r>
              <a:rPr lang="en-US" sz="1100" b="1" u="sng" dirty="0" smtClean="0"/>
              <a:t>Verdict</a:t>
            </a:r>
          </a:p>
          <a:p>
            <a:pPr algn="just"/>
            <a:endParaRPr lang="en-US" sz="1100" dirty="0" smtClean="0"/>
          </a:p>
          <a:p>
            <a:pPr marL="228600" lvl="0" indent="-228600" algn="just">
              <a:buFont typeface="+mj-lt"/>
              <a:buAutoNum type="arabicPeriod"/>
            </a:pPr>
            <a:r>
              <a:rPr lang="en-US" sz="1100" b="1" dirty="0" smtClean="0"/>
              <a:t>On AMP intensity adjustment made by the TPO </a:t>
            </a:r>
            <a:endParaRPr lang="en-US" sz="1100" b="1" dirty="0" smtClean="0"/>
          </a:p>
          <a:p>
            <a:pPr marL="228600" lvl="0" indent="-228600" algn="just">
              <a:buFont typeface="+mj-lt"/>
              <a:buAutoNum type="arabicPeriod"/>
            </a:pPr>
            <a:endParaRPr lang="en-US" sz="1100" dirty="0" smtClean="0"/>
          </a:p>
          <a:p>
            <a:pPr algn="just"/>
            <a:r>
              <a:rPr lang="en-US" sz="1100" dirty="0" smtClean="0"/>
              <a:t>The ITAT found the TPO’s action of considering AMP expenditure of the taxpayer as a separate “function” in-line with the High Court’s view in case of </a:t>
            </a:r>
            <a:r>
              <a:rPr lang="en-US" sz="1100" b="1" i="1" dirty="0" smtClean="0"/>
              <a:t>Bausch &amp; Lomb </a:t>
            </a:r>
            <a:r>
              <a:rPr lang="en-US" sz="1100" b="1" i="1" dirty="0" err="1" smtClean="0"/>
              <a:t>Eyecare</a:t>
            </a:r>
            <a:r>
              <a:rPr lang="en-US" sz="1100" b="1" i="1" dirty="0" smtClean="0"/>
              <a:t> India Pvt. Ltd. and Ors. Vs. Addl.CIT and Ors. (2016) 381 ITR 227 (Del)</a:t>
            </a:r>
            <a:r>
              <a:rPr lang="en-US" sz="1100" dirty="0" smtClean="0"/>
              <a:t> wherein it was held that </a:t>
            </a:r>
            <a:r>
              <a:rPr lang="en-US" sz="1100" i="1" dirty="0" smtClean="0"/>
              <a:t>“a distinction is required to be drawn between a ‘function’ and a ‘transaction’, and that every expenditure forming part of the function cannot be construed as a transaction.”</a:t>
            </a:r>
            <a:r>
              <a:rPr lang="en-US" sz="1100" dirty="0" smtClean="0"/>
              <a:t>  The aforesaid view was also supported by HC in the case of </a:t>
            </a:r>
            <a:r>
              <a:rPr lang="en-US" sz="1100" b="1" i="1" dirty="0" smtClean="0"/>
              <a:t>Sony Ericsson (2015) 374 ITR 118 (Del)</a:t>
            </a:r>
            <a:r>
              <a:rPr lang="en-US" sz="1100" dirty="0" smtClean="0"/>
              <a:t>.  The Tribunal held that as the taxpayer did not raise any objections in relation to carry out AMP intensity adjustment to the profit rates of the comparables by the TPO, the same is considered to be in accordance with the view of HC as decided in aforesaid rulings.  </a:t>
            </a:r>
            <a:endParaRPr lang="en-US" sz="1100" dirty="0"/>
          </a:p>
        </p:txBody>
      </p:sp>
      <p:sp>
        <p:nvSpPr>
          <p:cNvPr id="21" name="Rectangle 20"/>
          <p:cNvSpPr/>
          <p:nvPr/>
        </p:nvSpPr>
        <p:spPr>
          <a:xfrm>
            <a:off x="4648200" y="714376"/>
            <a:ext cx="4419600" cy="5078301"/>
          </a:xfrm>
          <a:prstGeom prst="rect">
            <a:avLst/>
          </a:prstGeom>
        </p:spPr>
        <p:txBody>
          <a:bodyPr wrap="square" lIns="91429" tIns="45714" rIns="91429" bIns="45714">
            <a:spAutoFit/>
          </a:bodyPr>
          <a:lstStyle/>
          <a:p>
            <a:pPr algn="just"/>
            <a:r>
              <a:rPr lang="en-US" sz="1200" dirty="0" smtClean="0"/>
              <a:t>For the taxpayer’s plea of restricting the amount of TP adjustment in proportion to the value of import of goods by considering its “total operating cost” instead of “total cost of material consumed” in denominator, the Tribunal rejected the same by explaining that components of the numerator and denominator have to remain same. The ITAT stated that as the numerator in the instant case is the purchase cost of material from AE (not disputed by the taxpayer), then as a natural corollary, the denominator cannot be any figure other than the purchase cost of material consumed purchased from AEs and non-AEs. </a:t>
            </a:r>
            <a:endParaRPr lang="en-US" sz="1200" dirty="0" smtClean="0"/>
          </a:p>
          <a:p>
            <a:pPr algn="just"/>
            <a:endParaRPr lang="en-US" sz="1200" dirty="0" smtClean="0"/>
          </a:p>
          <a:p>
            <a:pPr marL="228600" lvl="0" indent="-228600" algn="just">
              <a:buFont typeface="+mj-lt"/>
              <a:buAutoNum type="arabicPeriod" startAt="2"/>
            </a:pPr>
            <a:r>
              <a:rPr lang="en-US" sz="1200" b="1" dirty="0" smtClean="0"/>
              <a:t>On RPM Vs. Transactional Net Margin Method (“TNMM</a:t>
            </a:r>
            <a:r>
              <a:rPr lang="en-US" sz="1200" b="1" dirty="0" smtClean="0"/>
              <a:t>”)</a:t>
            </a:r>
          </a:p>
          <a:p>
            <a:pPr marL="228600" lvl="0" indent="-228600" algn="just">
              <a:buFont typeface="+mj-lt"/>
              <a:buAutoNum type="arabicPeriod" startAt="2"/>
            </a:pPr>
            <a:endParaRPr lang="en-US" sz="1200" dirty="0" smtClean="0"/>
          </a:p>
          <a:p>
            <a:pPr algn="just"/>
            <a:r>
              <a:rPr lang="en-US" sz="1200" dirty="0" smtClean="0"/>
              <a:t>The taxpayer was aggrieved with TPO’s application of TNMM over RPM for determining the amount of TP adjustment.  In this relation, the ITAT observed that use of RPM was approved by Tribunal and jurisdictional HC in the taxpayer’s own case for previous assessment year.  However, the Tribunal stressed that in the instant year, the AMP function has been embedded by the TPO in the international transaction of ‘purchase of finished goods from AE’.  In the light thereof, the ITAT held that, </a:t>
            </a:r>
            <a:r>
              <a:rPr lang="en-US" sz="1200" i="1" dirty="0" smtClean="0"/>
              <a:t>“firstly, the RPM should be applied for determining the arm’s length price of purchase of goods from AE, but, by carrying out the AMP intensity adjustment in the profit rate of comparables.”</a:t>
            </a:r>
            <a:r>
              <a:rPr lang="en-US" sz="1200" dirty="0" smtClean="0"/>
              <a:t> However, if such an adjustment cannot be done due to any reason, the Tribunal further held that, </a:t>
            </a:r>
            <a:r>
              <a:rPr lang="en-US" sz="1200" i="1" dirty="0" smtClean="0"/>
              <a:t>“then the RPM should be discarded and another suitable method be adopted, which encompasses the effect of AMP intensity adjustment</a:t>
            </a:r>
            <a:r>
              <a:rPr lang="en-US" sz="1200" i="1" dirty="0" smtClean="0"/>
              <a:t>.”</a:t>
            </a:r>
            <a:endParaRPr lang="en-US" sz="12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46943" y="6699827"/>
            <a:ext cx="509848" cy="137160"/>
          </a:xfrm>
          <a:prstGeom prst="rect">
            <a:avLst/>
          </a:prstGeom>
        </p:spPr>
      </p:pic>
      <p:sp>
        <p:nvSpPr>
          <p:cNvPr id="14" name="Rectangle 13"/>
          <p:cNvSpPr/>
          <p:nvPr/>
        </p:nvSpPr>
        <p:spPr>
          <a:xfrm>
            <a:off x="2" y="6768407"/>
            <a:ext cx="7342909" cy="89594"/>
          </a:xfrm>
          <a:prstGeom prst="rect">
            <a:avLst/>
          </a:prstGeom>
          <a:solidFill>
            <a:srgbClr val="B66095"/>
          </a:solidFill>
          <a:ln>
            <a:noFill/>
          </a:ln>
        </p:spPr>
        <p:style>
          <a:lnRef idx="2">
            <a:schemeClr val="accent1">
              <a:shade val="50000"/>
            </a:schemeClr>
          </a:lnRef>
          <a:fillRef idx="1">
            <a:schemeClr val="accent1"/>
          </a:fillRef>
          <a:effectRef idx="0">
            <a:schemeClr val="accent1"/>
          </a:effectRef>
          <a:fontRef idx="minor">
            <a:schemeClr val="lt1"/>
          </a:fontRef>
        </p:style>
        <p:txBody>
          <a:bodyPr lIns="82039" tIns="41020" rIns="82039" bIns="41020" rtlCol="0" anchor="ctr"/>
          <a:lstStyle/>
          <a:p>
            <a:pPr algn="ctr"/>
            <a:endParaRPr lang="en-US"/>
          </a:p>
        </p:txBody>
      </p:sp>
      <p:sp>
        <p:nvSpPr>
          <p:cNvPr id="15" name="Title 1"/>
          <p:cNvSpPr txBox="1">
            <a:spLocks/>
          </p:cNvSpPr>
          <p:nvPr/>
        </p:nvSpPr>
        <p:spPr>
          <a:xfrm>
            <a:off x="7363693" y="6672934"/>
            <a:ext cx="1461655" cy="215153"/>
          </a:xfrm>
          <a:prstGeom prst="rect">
            <a:avLst/>
          </a:prstGeom>
        </p:spPr>
        <p:txBody>
          <a:bodyPr vert="horz" lIns="89316" tIns="44658" rIns="89316" bIns="44658" rtlCol="0" anchor="ctr">
            <a:normAutofit fontScale="97500" lnSpcReduction="10000"/>
          </a:bodyPr>
          <a:lstStyle>
            <a:lvl1pPr algn="ctr" defTabSz="995507" rtl="0" eaLnBrk="1" latinLnBrk="0" hangingPunct="1">
              <a:spcBef>
                <a:spcPct val="0"/>
              </a:spcBef>
              <a:buNone/>
              <a:defRPr sz="4800" kern="1200">
                <a:solidFill>
                  <a:schemeClr val="tx1"/>
                </a:solidFill>
                <a:latin typeface="+mj-lt"/>
                <a:ea typeface="+mj-ea"/>
                <a:cs typeface="+mj-cs"/>
              </a:defRPr>
            </a:lvl1pPr>
          </a:lstStyle>
          <a:p>
            <a:pPr algn="l"/>
            <a:r>
              <a:rPr lang="en-US" sz="900" b="1" dirty="0">
                <a:solidFill>
                  <a:schemeClr val="tx1">
                    <a:lumMod val="75000"/>
                    <a:lumOff val="25000"/>
                  </a:schemeClr>
                </a:solidFill>
                <a:latin typeface="Gill Sans MT" pitchFamily="34" charset="0"/>
              </a:rPr>
              <a:t>www.nangia.com</a:t>
            </a:r>
          </a:p>
        </p:txBody>
      </p:sp>
      <p:sp>
        <p:nvSpPr>
          <p:cNvPr id="22" name="Title 1"/>
          <p:cNvSpPr txBox="1">
            <a:spLocks/>
          </p:cNvSpPr>
          <p:nvPr/>
        </p:nvSpPr>
        <p:spPr>
          <a:xfrm>
            <a:off x="4658593" y="1748118"/>
            <a:ext cx="4382023" cy="5047179"/>
          </a:xfrm>
          <a:prstGeom prst="rect">
            <a:avLst/>
          </a:prstGeom>
        </p:spPr>
        <p:txBody>
          <a:bodyPr vert="horz" lIns="89316" tIns="44658" rIns="89316" bIns="44658" rtlCol="0" anchor="t">
            <a:noAutofit/>
          </a:bodyPr>
          <a:lstStyle>
            <a:lvl1pPr algn="ctr" defTabSz="995507" rtl="0" eaLnBrk="1" latinLnBrk="0" hangingPunct="1">
              <a:spcBef>
                <a:spcPct val="0"/>
              </a:spcBef>
              <a:buNone/>
              <a:defRPr sz="4800" kern="1200">
                <a:solidFill>
                  <a:schemeClr val="tx1"/>
                </a:solidFill>
                <a:latin typeface="+mj-lt"/>
                <a:ea typeface="+mj-ea"/>
                <a:cs typeface="+mj-cs"/>
              </a:defRPr>
            </a:lvl1pPr>
          </a:lstStyle>
          <a:p>
            <a:pPr algn="just"/>
            <a:r>
              <a:rPr lang="en-US" sz="1000" dirty="0" smtClean="0"/>
              <a:t> </a:t>
            </a:r>
          </a:p>
        </p:txBody>
      </p:sp>
      <p:sp>
        <p:nvSpPr>
          <p:cNvPr id="20" name="Title 1"/>
          <p:cNvSpPr txBox="1">
            <a:spLocks/>
          </p:cNvSpPr>
          <p:nvPr/>
        </p:nvSpPr>
        <p:spPr>
          <a:xfrm>
            <a:off x="4641274" y="739588"/>
            <a:ext cx="4294909" cy="4778238"/>
          </a:xfrm>
          <a:prstGeom prst="rect">
            <a:avLst/>
          </a:prstGeom>
        </p:spPr>
        <p:txBody>
          <a:bodyPr vert="horz" lIns="89316" tIns="44658" rIns="89316" bIns="44658" rtlCol="0" anchor="t">
            <a:noAutofit/>
          </a:bodyPr>
          <a:lstStyle>
            <a:lvl1pPr algn="ctr" defTabSz="995507" rtl="0" eaLnBrk="1" latinLnBrk="0" hangingPunct="1">
              <a:spcBef>
                <a:spcPct val="0"/>
              </a:spcBef>
              <a:buNone/>
              <a:defRPr sz="4800" kern="1200">
                <a:solidFill>
                  <a:schemeClr val="tx1"/>
                </a:solidFill>
                <a:latin typeface="+mj-lt"/>
                <a:ea typeface="+mj-ea"/>
                <a:cs typeface="+mj-cs"/>
              </a:defRPr>
            </a:lvl1pPr>
          </a:lstStyle>
          <a:p>
            <a:pPr marL="205122" indent="-205122" algn="just">
              <a:buFont typeface="Wingdings" pitchFamily="2" charset="2"/>
              <a:buChar char="v"/>
            </a:pPr>
            <a:endParaRPr lang="en-US" sz="1100" dirty="0" smtClean="0"/>
          </a:p>
        </p:txBody>
      </p:sp>
      <p:sp>
        <p:nvSpPr>
          <p:cNvPr id="16" name="object 12"/>
          <p:cNvSpPr/>
          <p:nvPr/>
        </p:nvSpPr>
        <p:spPr>
          <a:xfrm>
            <a:off x="3553687" y="672353"/>
            <a:ext cx="69273" cy="6051176"/>
          </a:xfrm>
          <a:custGeom>
            <a:avLst/>
            <a:gdLst/>
            <a:ahLst/>
            <a:cxnLst/>
            <a:rect l="l" t="t" r="r" b="b"/>
            <a:pathLst>
              <a:path h="5640070">
                <a:moveTo>
                  <a:pt x="0" y="0"/>
                </a:moveTo>
                <a:lnTo>
                  <a:pt x="0" y="5640070"/>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dirty="0"/>
          </a:p>
        </p:txBody>
      </p:sp>
      <p:sp>
        <p:nvSpPr>
          <p:cNvPr id="24" name="Title 1"/>
          <p:cNvSpPr txBox="1">
            <a:spLocks/>
          </p:cNvSpPr>
          <p:nvPr/>
        </p:nvSpPr>
        <p:spPr>
          <a:xfrm>
            <a:off x="5550517" y="5486400"/>
            <a:ext cx="2466396" cy="256609"/>
          </a:xfrm>
          <a:prstGeom prst="rect">
            <a:avLst/>
          </a:prstGeom>
        </p:spPr>
        <p:txBody>
          <a:bodyPr vert="horz" lIns="89326" tIns="44663" rIns="89326" bIns="44663" rtlCol="0" anchor="ctr">
            <a:noAutofit/>
          </a:bodyPr>
          <a:lstStyle>
            <a:lvl1pPr algn="ctr" defTabSz="995507" rtl="0" eaLnBrk="1" latinLnBrk="0" hangingPunct="1">
              <a:spcBef>
                <a:spcPct val="0"/>
              </a:spcBef>
              <a:buNone/>
              <a:defRPr sz="4800" kern="1200">
                <a:solidFill>
                  <a:schemeClr val="tx1"/>
                </a:solidFill>
                <a:latin typeface="+mj-lt"/>
                <a:ea typeface="+mj-ea"/>
                <a:cs typeface="+mj-cs"/>
              </a:defRPr>
            </a:lvl1pPr>
          </a:lstStyle>
          <a:p>
            <a:pPr>
              <a:lnSpc>
                <a:spcPct val="90000"/>
              </a:lnSpc>
            </a:pPr>
            <a:r>
              <a:rPr lang="en-US" sz="1200" dirty="0">
                <a:solidFill>
                  <a:schemeClr val="tx1">
                    <a:lumMod val="65000"/>
                    <a:lumOff val="35000"/>
                  </a:schemeClr>
                </a:solidFill>
              </a:rPr>
              <a:t>www.nangia.com</a:t>
            </a:r>
          </a:p>
          <a:p>
            <a:pPr>
              <a:lnSpc>
                <a:spcPct val="90000"/>
              </a:lnSpc>
            </a:pPr>
            <a:r>
              <a:rPr lang="en-US" sz="1200" dirty="0">
                <a:solidFill>
                  <a:schemeClr val="tx1">
                    <a:lumMod val="65000"/>
                    <a:lumOff val="35000"/>
                  </a:schemeClr>
                </a:solidFill>
              </a:rPr>
              <a:t>nangia@nangia.com</a:t>
            </a:r>
          </a:p>
        </p:txBody>
      </p:sp>
      <p:sp>
        <p:nvSpPr>
          <p:cNvPr id="27" name="Title 1"/>
          <p:cNvSpPr txBox="1">
            <a:spLocks/>
          </p:cNvSpPr>
          <p:nvPr/>
        </p:nvSpPr>
        <p:spPr>
          <a:xfrm>
            <a:off x="7507803" y="1625979"/>
            <a:ext cx="1289834" cy="256609"/>
          </a:xfrm>
          <a:prstGeom prst="rect">
            <a:avLst/>
          </a:prstGeom>
        </p:spPr>
        <p:txBody>
          <a:bodyPr vert="horz" lIns="89326" tIns="44663" rIns="89326" bIns="44663" rtlCol="0" anchor="ctr">
            <a:noAutofit/>
          </a:bodyPr>
          <a:lstStyle>
            <a:lvl1pPr algn="ctr" defTabSz="995507" rtl="0" eaLnBrk="1" latinLnBrk="0" hangingPunct="1">
              <a:spcBef>
                <a:spcPct val="0"/>
              </a:spcBef>
              <a:buNone/>
              <a:defRPr sz="4800" kern="1200">
                <a:solidFill>
                  <a:schemeClr val="tx1"/>
                </a:solidFill>
                <a:latin typeface="+mj-lt"/>
                <a:ea typeface="+mj-ea"/>
                <a:cs typeface="+mj-cs"/>
              </a:defRPr>
            </a:lvl1pPr>
          </a:lstStyle>
          <a:p>
            <a:pPr>
              <a:lnSpc>
                <a:spcPct val="90000"/>
              </a:lnSpc>
            </a:pPr>
            <a:r>
              <a:rPr lang="en-US" sz="1400" b="1" dirty="0" smtClean="0">
                <a:solidFill>
                  <a:schemeClr val="bg1"/>
                </a:solidFill>
              </a:rPr>
              <a:t>OUR </a:t>
            </a:r>
          </a:p>
          <a:p>
            <a:pPr>
              <a:lnSpc>
                <a:spcPct val="90000"/>
              </a:lnSpc>
            </a:pPr>
            <a:r>
              <a:rPr lang="en-US" sz="1400" b="1" dirty="0" smtClean="0">
                <a:solidFill>
                  <a:schemeClr val="bg1"/>
                </a:solidFill>
              </a:rPr>
              <a:t>OFFICES</a:t>
            </a:r>
            <a:endParaRPr lang="en-US" sz="1400" b="1" dirty="0">
              <a:solidFill>
                <a:schemeClr val="bg1"/>
              </a:solidFil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7090" y="201709"/>
            <a:ext cx="8866910" cy="470647"/>
          </a:xfrm>
          <a:prstGeom prst="rect">
            <a:avLst/>
          </a:prstGeom>
        </p:spPr>
      </p:pic>
      <p:sp>
        <p:nvSpPr>
          <p:cNvPr id="21" name="TextBox 20"/>
          <p:cNvSpPr txBox="1"/>
          <p:nvPr/>
        </p:nvSpPr>
        <p:spPr>
          <a:xfrm>
            <a:off x="152400" y="685800"/>
            <a:ext cx="3429000" cy="3308554"/>
          </a:xfrm>
          <a:prstGeom prst="rect">
            <a:avLst/>
          </a:prstGeom>
          <a:noFill/>
        </p:spPr>
        <p:txBody>
          <a:bodyPr wrap="square" lIns="91397" tIns="45698" rIns="91397" bIns="45698" rtlCol="0">
            <a:spAutoFit/>
          </a:bodyPr>
          <a:lstStyle/>
          <a:p>
            <a:pPr algn="just"/>
            <a:r>
              <a:rPr lang="en-US" sz="1100" b="1" u="sng" dirty="0" smtClean="0"/>
              <a:t>NANGIA’S TAKE</a:t>
            </a:r>
            <a:endParaRPr lang="en-US" sz="1100" dirty="0" smtClean="0"/>
          </a:p>
          <a:p>
            <a:pPr algn="just"/>
            <a:endParaRPr lang="en-US" sz="1100" dirty="0" smtClean="0"/>
          </a:p>
          <a:p>
            <a:pPr algn="just"/>
            <a:r>
              <a:rPr lang="en-US" sz="1100" b="1" i="1" dirty="0" smtClean="0"/>
              <a:t>As the traditional Bright Line Test approach has been completely disdained by Indian Courts, it seems that the tax authorities, through mechanism adopted in instant case, are trying to evolve unorthodox means to target the AMP expenditure of the taxpayers and thereby making upwards adjustment through adjusting the margins of comparable companies.  Prima facie, it appears that the mechanism adopted by TPO in instant case finds its factum in Indian TP legislation which advocates the comparability adjustments for difference in functional profile of the taxpayers with that of comparable companies.  Thus, it becomes crucial on the part of taxpayers to dig out the fundamentals of economics and TP to counter such fresh approaches. </a:t>
            </a:r>
          </a:p>
          <a:p>
            <a:pPr algn="just"/>
            <a:endParaRPr lang="en-US" sz="1100" b="1" dirty="0" smtClean="0"/>
          </a:p>
          <a:p>
            <a:pPr algn="just"/>
            <a:r>
              <a:rPr lang="en-US" sz="1100" b="1" dirty="0" smtClean="0"/>
              <a:t>Source: Luxottica India Eyewear </a:t>
            </a:r>
            <a:r>
              <a:rPr lang="en-US" sz="1100" b="1" dirty="0" err="1" smtClean="0"/>
              <a:t>Pvt</a:t>
            </a:r>
            <a:r>
              <a:rPr lang="en-US" sz="1100" b="1" dirty="0" smtClean="0"/>
              <a:t> Ltd [TS-406-ITAT-2017(DEL)-TP]</a:t>
            </a:r>
            <a:endParaRPr lang="en-US" sz="1100" b="1" dirty="0"/>
          </a:p>
        </p:txBody>
      </p:sp>
      <p:pic>
        <p:nvPicPr>
          <p:cNvPr id="17" name="Picture 1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632807" y="685800"/>
            <a:ext cx="5587393" cy="5867400"/>
          </a:xfrm>
          <a:prstGeom prst="rect">
            <a:avLst/>
          </a:prstGeom>
        </p:spPr>
      </p:pic>
      <p:sp>
        <p:nvSpPr>
          <p:cNvPr id="18" name="Title 1"/>
          <p:cNvSpPr txBox="1">
            <a:spLocks/>
          </p:cNvSpPr>
          <p:nvPr/>
        </p:nvSpPr>
        <p:spPr>
          <a:xfrm>
            <a:off x="4929065" y="2574290"/>
            <a:ext cx="3467881" cy="2454910"/>
          </a:xfrm>
          <a:prstGeom prst="rect">
            <a:avLst/>
          </a:prstGeom>
        </p:spPr>
        <p:txBody>
          <a:bodyPr vert="horz" lIns="99539" tIns="49769" rIns="99539" bIns="49769" rtlCol="0" anchor="ctr">
            <a:noAutofit/>
          </a:bodyPr>
          <a:lstStyle>
            <a:lvl1pPr algn="ctr" defTabSz="995507" rtl="0" eaLnBrk="1" latinLnBrk="0" hangingPunct="1">
              <a:spcBef>
                <a:spcPct val="0"/>
              </a:spcBef>
              <a:buNone/>
              <a:defRPr sz="4800" kern="1200">
                <a:solidFill>
                  <a:schemeClr val="tx1"/>
                </a:solidFill>
                <a:latin typeface="+mj-lt"/>
                <a:ea typeface="+mj-ea"/>
                <a:cs typeface="+mj-cs"/>
              </a:defRPr>
            </a:lvl1pPr>
          </a:lstStyle>
          <a:p>
            <a:pPr>
              <a:lnSpc>
                <a:spcPct val="90000"/>
              </a:lnSpc>
            </a:pPr>
            <a:endParaRPr lang="en-US" sz="1300" b="1" dirty="0" smtClean="0"/>
          </a:p>
          <a:p>
            <a:pPr>
              <a:lnSpc>
                <a:spcPct val="90000"/>
              </a:lnSpc>
            </a:pPr>
            <a:r>
              <a:rPr lang="en-US" sz="1300" b="1" dirty="0" smtClean="0"/>
              <a:t>DELHI</a:t>
            </a:r>
            <a:endParaRPr lang="en-US" sz="1300" b="1" dirty="0"/>
          </a:p>
          <a:p>
            <a:pPr>
              <a:lnSpc>
                <a:spcPct val="90000"/>
              </a:lnSpc>
            </a:pPr>
            <a:r>
              <a:rPr lang="en-US" sz="900" dirty="0">
                <a:latin typeface="Calibri (Headings)"/>
                <a:ea typeface="+mn-ea"/>
                <a:cs typeface="Calibri"/>
              </a:rPr>
              <a:t>Suite - 4A, Plaza M-6,  </a:t>
            </a:r>
            <a:r>
              <a:rPr lang="en-US" sz="900" dirty="0" err="1">
                <a:latin typeface="Calibri (Headings)"/>
                <a:ea typeface="+mn-ea"/>
                <a:cs typeface="Calibri"/>
              </a:rPr>
              <a:t>Jasola</a:t>
            </a:r>
            <a:r>
              <a:rPr lang="en-US" sz="900" dirty="0">
                <a:latin typeface="Calibri (Headings)"/>
                <a:ea typeface="+mn-ea"/>
                <a:cs typeface="Calibri"/>
              </a:rPr>
              <a:t>, New Delhi–110 025</a:t>
            </a:r>
          </a:p>
          <a:p>
            <a:pPr>
              <a:lnSpc>
                <a:spcPct val="90000"/>
              </a:lnSpc>
            </a:pPr>
            <a:r>
              <a:rPr lang="en-US" sz="900" dirty="0" err="1">
                <a:latin typeface="Calibri (Headings)"/>
                <a:ea typeface="+mn-ea"/>
                <a:cs typeface="Calibri"/>
              </a:rPr>
              <a:t>Ph</a:t>
            </a:r>
            <a:r>
              <a:rPr lang="en-US" sz="900" dirty="0">
                <a:latin typeface="Calibri (Headings)"/>
                <a:ea typeface="+mn-ea"/>
                <a:cs typeface="Calibri"/>
              </a:rPr>
              <a:t>: +91-11-4737 1000, Fax: +91-11-4737 1010</a:t>
            </a:r>
          </a:p>
          <a:p>
            <a:pPr defTabSz="1149229"/>
            <a:endParaRPr lang="en-US" altLang="en-US" sz="1300" b="1" dirty="0" smtClean="0"/>
          </a:p>
          <a:p>
            <a:pPr defTabSz="1149229"/>
            <a:r>
              <a:rPr lang="en-US" altLang="en-US" sz="1300" b="1" dirty="0" smtClean="0"/>
              <a:t>GURGAON</a:t>
            </a:r>
          </a:p>
          <a:p>
            <a:pPr>
              <a:lnSpc>
                <a:spcPct val="90000"/>
              </a:lnSpc>
            </a:pPr>
            <a:r>
              <a:rPr lang="en-US" altLang="en-US" sz="900" dirty="0" smtClean="0">
                <a:latin typeface="Calibri (Headings)"/>
                <a:ea typeface="+mn-ea"/>
                <a:cs typeface="Calibri"/>
              </a:rPr>
              <a:t>Office No. 9, 14th Floor, Building No. 9B, DLF Cyber City, </a:t>
            </a:r>
          </a:p>
          <a:p>
            <a:pPr>
              <a:lnSpc>
                <a:spcPct val="90000"/>
              </a:lnSpc>
            </a:pPr>
            <a:r>
              <a:rPr lang="en-US" altLang="en-US" sz="900" dirty="0" smtClean="0">
                <a:latin typeface="Calibri (Headings)"/>
                <a:ea typeface="+mn-ea"/>
                <a:cs typeface="Calibri"/>
              </a:rPr>
              <a:t>Phase III, Gurgaon - 122 002</a:t>
            </a:r>
          </a:p>
          <a:p>
            <a:pPr>
              <a:lnSpc>
                <a:spcPct val="90000"/>
              </a:lnSpc>
            </a:pPr>
            <a:endParaRPr lang="en-US" sz="1300" dirty="0"/>
          </a:p>
          <a:p>
            <a:pPr>
              <a:lnSpc>
                <a:spcPct val="90000"/>
              </a:lnSpc>
            </a:pPr>
            <a:r>
              <a:rPr lang="en-US" sz="1300" b="1" dirty="0" smtClean="0"/>
              <a:t>MUMBAI</a:t>
            </a:r>
            <a:endParaRPr lang="en-US" sz="1300" b="1" dirty="0"/>
          </a:p>
          <a:p>
            <a:pPr>
              <a:lnSpc>
                <a:spcPct val="90000"/>
              </a:lnSpc>
            </a:pPr>
            <a:r>
              <a:rPr lang="en-US" sz="900" dirty="0">
                <a:latin typeface="Calibri (Headings)"/>
                <a:ea typeface="+mn-ea"/>
                <a:cs typeface="Calibri"/>
              </a:rPr>
              <a:t>11th Floor, B Wing, Peninsula Business Park, </a:t>
            </a:r>
          </a:p>
          <a:p>
            <a:pPr>
              <a:lnSpc>
                <a:spcPct val="90000"/>
              </a:lnSpc>
            </a:pPr>
            <a:r>
              <a:rPr lang="en-US" sz="900" dirty="0">
                <a:latin typeface="Calibri (Headings)"/>
                <a:ea typeface="+mn-ea"/>
                <a:cs typeface="Calibri"/>
              </a:rPr>
              <a:t>Ganpatrao </a:t>
            </a:r>
            <a:r>
              <a:rPr lang="en-US" sz="900" dirty="0" err="1">
                <a:latin typeface="Calibri (Headings)"/>
                <a:ea typeface="+mn-ea"/>
                <a:cs typeface="Calibri"/>
              </a:rPr>
              <a:t>Kadam</a:t>
            </a:r>
            <a:r>
              <a:rPr lang="en-US" sz="900" dirty="0">
                <a:latin typeface="Calibri (Headings)"/>
                <a:ea typeface="+mn-ea"/>
                <a:cs typeface="Calibri"/>
              </a:rPr>
              <a:t> </a:t>
            </a:r>
            <a:r>
              <a:rPr lang="en-US" sz="900" dirty="0" err="1">
                <a:latin typeface="Calibri (Headings)"/>
                <a:ea typeface="+mn-ea"/>
                <a:cs typeface="Calibri"/>
              </a:rPr>
              <a:t>Marg</a:t>
            </a:r>
            <a:r>
              <a:rPr lang="en-US" sz="900" dirty="0" smtClean="0">
                <a:latin typeface="Calibri (Headings)"/>
                <a:ea typeface="+mn-ea"/>
                <a:cs typeface="Calibri"/>
              </a:rPr>
              <a:t>,</a:t>
            </a:r>
            <a:endParaRPr lang="en-US" sz="900" dirty="0">
              <a:latin typeface="Calibri (Headings)"/>
              <a:ea typeface="+mn-ea"/>
              <a:cs typeface="Calibri"/>
            </a:endParaRPr>
          </a:p>
          <a:p>
            <a:pPr>
              <a:lnSpc>
                <a:spcPct val="90000"/>
              </a:lnSpc>
            </a:pPr>
            <a:r>
              <a:rPr lang="en-US" sz="900" dirty="0">
                <a:latin typeface="Calibri (Headings)"/>
                <a:ea typeface="+mn-ea"/>
                <a:cs typeface="Calibri"/>
              </a:rPr>
              <a:t>Lower </a:t>
            </a:r>
            <a:r>
              <a:rPr lang="en-US" sz="900" dirty="0" err="1">
                <a:latin typeface="Calibri (Headings)"/>
                <a:ea typeface="+mn-ea"/>
                <a:cs typeface="Calibri"/>
              </a:rPr>
              <a:t>Parel</a:t>
            </a:r>
            <a:r>
              <a:rPr lang="en-US" sz="900" dirty="0">
                <a:latin typeface="Calibri (Headings)"/>
                <a:ea typeface="+mn-ea"/>
                <a:cs typeface="Calibri"/>
              </a:rPr>
              <a:t>, Mumbai–400 013, India</a:t>
            </a:r>
          </a:p>
          <a:p>
            <a:pPr>
              <a:lnSpc>
                <a:spcPct val="90000"/>
              </a:lnSpc>
            </a:pPr>
            <a:endParaRPr lang="en-US" sz="1300" dirty="0"/>
          </a:p>
          <a:p>
            <a:pPr>
              <a:lnSpc>
                <a:spcPct val="90000"/>
              </a:lnSpc>
            </a:pPr>
            <a:r>
              <a:rPr lang="en-US" sz="1300" b="1" dirty="0" smtClean="0"/>
              <a:t>DEHRADUN</a:t>
            </a:r>
          </a:p>
          <a:p>
            <a:pPr>
              <a:lnSpc>
                <a:spcPct val="90000"/>
              </a:lnSpc>
            </a:pPr>
            <a:r>
              <a:rPr lang="en-US" sz="900" dirty="0" smtClean="0">
                <a:latin typeface="Calibri (Headings)"/>
                <a:cs typeface="Calibri"/>
              </a:rPr>
              <a:t>First Floor, “IDA”, 46 E. C. Road</a:t>
            </a:r>
          </a:p>
          <a:p>
            <a:r>
              <a:rPr lang="en-US" sz="900" dirty="0" err="1" smtClean="0">
                <a:latin typeface="Calibri (Headings)"/>
                <a:cs typeface="Calibri"/>
              </a:rPr>
              <a:t>Dehradun</a:t>
            </a:r>
            <a:r>
              <a:rPr lang="en-US" sz="900" dirty="0" smtClean="0">
                <a:latin typeface="Calibri (Headings)"/>
                <a:cs typeface="Calibri"/>
              </a:rPr>
              <a:t> – 248001</a:t>
            </a:r>
          </a:p>
          <a:p>
            <a:pPr>
              <a:lnSpc>
                <a:spcPct val="90000"/>
              </a:lnSpc>
            </a:pPr>
            <a:endParaRPr lang="en-US" sz="1000" dirty="0" smtClean="0"/>
          </a:p>
          <a:p>
            <a:pPr>
              <a:lnSpc>
                <a:spcPct val="90000"/>
              </a:lnSpc>
            </a:pPr>
            <a:r>
              <a:rPr lang="en-US" sz="1300" b="1" dirty="0" smtClean="0"/>
              <a:t>SINGAPORE</a:t>
            </a:r>
          </a:p>
          <a:p>
            <a:pPr>
              <a:lnSpc>
                <a:spcPct val="90000"/>
              </a:lnSpc>
            </a:pPr>
            <a:r>
              <a:rPr lang="en-US" sz="900" dirty="0" smtClean="0">
                <a:latin typeface="Calibri (Headings)"/>
                <a:ea typeface="+mn-ea"/>
                <a:cs typeface="Calibri"/>
              </a:rPr>
              <a:t>24 Raffles Place, #25-04A</a:t>
            </a:r>
            <a:br>
              <a:rPr lang="en-US" sz="900" dirty="0" smtClean="0">
                <a:latin typeface="Calibri (Headings)"/>
                <a:ea typeface="+mn-ea"/>
                <a:cs typeface="Calibri"/>
              </a:rPr>
            </a:br>
            <a:r>
              <a:rPr lang="en-US" sz="900" dirty="0" smtClean="0">
                <a:latin typeface="Calibri (Headings)"/>
                <a:ea typeface="+mn-ea"/>
                <a:cs typeface="Calibri"/>
              </a:rPr>
              <a:t>Clifford Centre</a:t>
            </a:r>
            <a:br>
              <a:rPr lang="en-US" sz="900" dirty="0" smtClean="0">
                <a:latin typeface="Calibri (Headings)"/>
                <a:ea typeface="+mn-ea"/>
                <a:cs typeface="Calibri"/>
              </a:rPr>
            </a:br>
            <a:r>
              <a:rPr lang="en-US" sz="900" dirty="0" smtClean="0">
                <a:latin typeface="Calibri (Headings)"/>
                <a:ea typeface="+mn-ea"/>
                <a:cs typeface="Calibri"/>
              </a:rPr>
              <a:t>Singapore- 048621</a:t>
            </a:r>
          </a:p>
          <a:p>
            <a:pPr>
              <a:lnSpc>
                <a:spcPct val="90000"/>
              </a:lnSpc>
            </a:pPr>
            <a:endParaRPr lang="en-US" sz="1000" dirty="0"/>
          </a:p>
        </p:txBody>
      </p:sp>
      <p:sp>
        <p:nvSpPr>
          <p:cNvPr id="19" name="Rectangle 18"/>
          <p:cNvSpPr/>
          <p:nvPr/>
        </p:nvSpPr>
        <p:spPr>
          <a:xfrm>
            <a:off x="5036820" y="1609944"/>
            <a:ext cx="3268980" cy="552231"/>
          </a:xfrm>
          <a:prstGeom prst="rect">
            <a:avLst/>
          </a:prstGeom>
        </p:spPr>
        <p:txBody>
          <a:bodyPr wrap="square" lIns="101882" tIns="50941" rIns="101882" bIns="50941">
            <a:spAutoFit/>
          </a:bodyPr>
          <a:lstStyle/>
          <a:p>
            <a:pPr algn="ctr" defTabSz="1149229"/>
            <a:r>
              <a:rPr lang="en-US" altLang="en-US" sz="1300" b="1" dirty="0" smtClean="0">
                <a:latin typeface="+mj-lt"/>
                <a:ea typeface="+mj-ea"/>
                <a:cs typeface="+mj-cs"/>
              </a:rPr>
              <a:t>NOIDA</a:t>
            </a:r>
          </a:p>
          <a:p>
            <a:pPr algn="ctr" defTabSz="1109194">
              <a:lnSpc>
                <a:spcPct val="90000"/>
              </a:lnSpc>
              <a:spcBef>
                <a:spcPct val="0"/>
              </a:spcBef>
            </a:pPr>
            <a:r>
              <a:rPr lang="en-US" altLang="en-US" sz="900" dirty="0" smtClean="0">
                <a:latin typeface="Calibri (Headings)"/>
                <a:cs typeface="Calibri"/>
              </a:rPr>
              <a:t>Nangia Tower, A - 109, Sector 136, Noida</a:t>
            </a:r>
          </a:p>
          <a:p>
            <a:pPr algn="ctr" defTabSz="1109194">
              <a:lnSpc>
                <a:spcPct val="90000"/>
              </a:lnSpc>
              <a:spcBef>
                <a:spcPct val="0"/>
              </a:spcBef>
            </a:pPr>
            <a:r>
              <a:rPr lang="en-US" altLang="en-US" sz="900" dirty="0" smtClean="0">
                <a:latin typeface="Calibri (Headings)"/>
                <a:cs typeface="Calibri"/>
              </a:rPr>
              <a:t>Ph: +91-120-2598000, Fax: +91-120-2598010</a:t>
            </a:r>
          </a:p>
        </p:txBody>
      </p:sp>
      <p:sp>
        <p:nvSpPr>
          <p:cNvPr id="28" name="Title 1"/>
          <p:cNvSpPr txBox="1">
            <a:spLocks/>
          </p:cNvSpPr>
          <p:nvPr/>
        </p:nvSpPr>
        <p:spPr>
          <a:xfrm>
            <a:off x="7587729" y="1309376"/>
            <a:ext cx="1418817" cy="290824"/>
          </a:xfrm>
          <a:prstGeom prst="rect">
            <a:avLst/>
          </a:prstGeom>
        </p:spPr>
        <p:txBody>
          <a:bodyPr vert="horz" lIns="99539" tIns="49769" rIns="99539" bIns="49769" rtlCol="0" anchor="ctr">
            <a:noAutofit/>
          </a:bodyPr>
          <a:lstStyle>
            <a:lvl1pPr algn="ctr" defTabSz="995507" rtl="0" eaLnBrk="1" latinLnBrk="0" hangingPunct="1">
              <a:spcBef>
                <a:spcPct val="0"/>
              </a:spcBef>
              <a:buNone/>
              <a:defRPr sz="4800" kern="1200">
                <a:solidFill>
                  <a:schemeClr val="tx1"/>
                </a:solidFill>
                <a:latin typeface="+mj-lt"/>
                <a:ea typeface="+mj-ea"/>
                <a:cs typeface="+mj-cs"/>
              </a:defRPr>
            </a:lvl1pPr>
          </a:lstStyle>
          <a:p>
            <a:pPr>
              <a:lnSpc>
                <a:spcPct val="90000"/>
              </a:lnSpc>
            </a:pPr>
            <a:r>
              <a:rPr lang="en-US" sz="1600" b="1" dirty="0" smtClean="0">
                <a:solidFill>
                  <a:schemeClr val="bg1"/>
                </a:solidFill>
              </a:rPr>
              <a:t>OUR </a:t>
            </a:r>
          </a:p>
          <a:p>
            <a:pPr>
              <a:lnSpc>
                <a:spcPct val="90000"/>
              </a:lnSpc>
            </a:pPr>
            <a:r>
              <a:rPr lang="en-US" sz="1600" b="1" dirty="0" smtClean="0">
                <a:solidFill>
                  <a:schemeClr val="bg1"/>
                </a:solidFill>
              </a:rPr>
              <a:t>OFFICES</a:t>
            </a:r>
            <a:endParaRPr lang="en-US" sz="1600" b="1" dirty="0">
              <a:solidFill>
                <a:schemeClr val="bg1"/>
              </a:solidFill>
            </a:endParaRPr>
          </a:p>
        </p:txBody>
      </p:sp>
    </p:spTree>
    <p:extLst>
      <p:ext uri="{BB962C8B-B14F-4D97-AF65-F5344CB8AC3E}">
        <p14:creationId xmlns:p14="http://schemas.microsoft.com/office/powerpoint/2010/main" xmlns="" val="1239119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5309667" y="2256136"/>
            <a:ext cx="3834333" cy="163122"/>
          </a:xfrm>
          <a:prstGeom prst="rect">
            <a:avLst/>
          </a:prstGeom>
        </p:spPr>
        <p:txBody>
          <a:bodyPr vert="horz" wrap="square" lIns="0" tIns="0" rIns="0" bIns="0" rtlCol="0">
            <a:spAutoFit/>
          </a:bodyPr>
          <a:lstStyle/>
          <a:p>
            <a:pPr marL="11396" marR="4559">
              <a:lnSpc>
                <a:spcPct val="106300"/>
              </a:lnSpc>
            </a:pPr>
            <a:endParaRPr sz="1000" dirty="0">
              <a:latin typeface="Gill Sans MT"/>
              <a:cs typeface="Gill Sans MT"/>
            </a:endParaRPr>
          </a:p>
        </p:txBody>
      </p:sp>
      <p:sp>
        <p:nvSpPr>
          <p:cNvPr id="13" name="TextBox 12"/>
          <p:cNvSpPr txBox="1"/>
          <p:nvPr/>
        </p:nvSpPr>
        <p:spPr>
          <a:xfrm>
            <a:off x="4" y="3477870"/>
            <a:ext cx="165763" cy="359850"/>
          </a:xfrm>
          <a:prstGeom prst="rect">
            <a:avLst/>
          </a:prstGeom>
          <a:noFill/>
        </p:spPr>
        <p:txBody>
          <a:bodyPr wrap="none" lIns="82048" tIns="41025" rIns="82048" bIns="41025" rtlCol="0">
            <a:spAutoFit/>
          </a:bodyPr>
          <a:lstStyle/>
          <a:p>
            <a:endParaRPr lang="en-US" dirty="0"/>
          </a:p>
        </p:txBody>
      </p:sp>
      <p:sp>
        <p:nvSpPr>
          <p:cNvPr id="15" name="object 12"/>
          <p:cNvSpPr/>
          <p:nvPr/>
        </p:nvSpPr>
        <p:spPr>
          <a:xfrm>
            <a:off x="4572000" y="672352"/>
            <a:ext cx="228600" cy="6185648"/>
          </a:xfrm>
          <a:custGeom>
            <a:avLst/>
            <a:gdLst/>
            <a:ahLst/>
            <a:cxnLst/>
            <a:rect l="l" t="t" r="r" b="b"/>
            <a:pathLst>
              <a:path h="5640070">
                <a:moveTo>
                  <a:pt x="0" y="0"/>
                </a:moveTo>
                <a:lnTo>
                  <a:pt x="0" y="5640070"/>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dirty="0"/>
          </a:p>
        </p:txBody>
      </p:sp>
      <p:sp>
        <p:nvSpPr>
          <p:cNvPr id="20" name="TextBox 19"/>
          <p:cNvSpPr txBox="1"/>
          <p:nvPr/>
        </p:nvSpPr>
        <p:spPr>
          <a:xfrm>
            <a:off x="7983715" y="2549353"/>
            <a:ext cx="165763" cy="359850"/>
          </a:xfrm>
          <a:prstGeom prst="rect">
            <a:avLst/>
          </a:prstGeom>
          <a:noFill/>
        </p:spPr>
        <p:txBody>
          <a:bodyPr wrap="none" lIns="82048" tIns="41025" rIns="82048" bIns="41025" rtlCol="0">
            <a:spAutoFit/>
          </a:bodyPr>
          <a:lstStyle/>
          <a:p>
            <a:endParaRPr lang="en-US" dirty="0"/>
          </a:p>
        </p:txBody>
      </p:sp>
      <p:sp>
        <p:nvSpPr>
          <p:cNvPr id="23" name="TextBox 22"/>
          <p:cNvSpPr txBox="1"/>
          <p:nvPr/>
        </p:nvSpPr>
        <p:spPr>
          <a:xfrm>
            <a:off x="4680857" y="4535965"/>
            <a:ext cx="3836202" cy="237528"/>
          </a:xfrm>
          <a:prstGeom prst="rect">
            <a:avLst/>
          </a:prstGeom>
          <a:noFill/>
        </p:spPr>
        <p:txBody>
          <a:bodyPr wrap="square" lIns="82048" tIns="41025" rIns="82048" bIns="41025" rtlCol="0">
            <a:spAutoFit/>
          </a:bodyPr>
          <a:lstStyle/>
          <a:p>
            <a:pPr algn="just"/>
            <a:endParaRPr lang="en-US" sz="1000" dirty="0"/>
          </a:p>
        </p:txBody>
      </p:sp>
      <p:sp>
        <p:nvSpPr>
          <p:cNvPr id="26" name="object 2"/>
          <p:cNvSpPr txBox="1"/>
          <p:nvPr/>
        </p:nvSpPr>
        <p:spPr>
          <a:xfrm>
            <a:off x="4240678" y="986608"/>
            <a:ext cx="3682189" cy="1278457"/>
          </a:xfrm>
          <a:prstGeom prst="rect">
            <a:avLst/>
          </a:prstGeom>
        </p:spPr>
        <p:txBody>
          <a:bodyPr vert="horz" wrap="square" lIns="0" tIns="0" rIns="0" bIns="0" rtlCol="0">
            <a:spAutoFit/>
          </a:bodyPr>
          <a:lstStyle/>
          <a:p>
            <a:pPr marL="515652"/>
            <a:endParaRPr sz="8200" dirty="0">
              <a:latin typeface="Century"/>
              <a:cs typeface="Century"/>
            </a:endParaRPr>
          </a:p>
        </p:txBody>
      </p:sp>
      <p:grpSp>
        <p:nvGrpSpPr>
          <p:cNvPr id="2" name="Group 24"/>
          <p:cNvGrpSpPr/>
          <p:nvPr/>
        </p:nvGrpSpPr>
        <p:grpSpPr>
          <a:xfrm>
            <a:off x="277091" y="706580"/>
            <a:ext cx="4086513" cy="6259383"/>
            <a:chOff x="304800" y="768051"/>
            <a:chExt cx="4495164" cy="7093967"/>
          </a:xfrm>
        </p:grpSpPr>
        <p:sp>
          <p:nvSpPr>
            <p:cNvPr id="53" name="object 2"/>
            <p:cNvSpPr txBox="1"/>
            <p:nvPr/>
          </p:nvSpPr>
          <p:spPr>
            <a:xfrm>
              <a:off x="304800" y="768051"/>
              <a:ext cx="1905000" cy="883662"/>
            </a:xfrm>
            <a:prstGeom prst="rect">
              <a:avLst/>
            </a:prstGeom>
          </p:spPr>
          <p:txBody>
            <a:bodyPr vert="horz" wrap="square" lIns="0" tIns="0" rIns="0" bIns="0" rtlCol="0">
              <a:spAutoFit/>
            </a:bodyPr>
            <a:lstStyle/>
            <a:p>
              <a:pPr marL="102561" algn="just"/>
              <a:r>
                <a:rPr sz="1400" spc="-18" dirty="0">
                  <a:solidFill>
                    <a:schemeClr val="tx2"/>
                  </a:solidFill>
                  <a:latin typeface="Calibri"/>
                  <a:cs typeface="Calibri"/>
                </a:rPr>
                <a:t>What’s inside</a:t>
              </a:r>
              <a:r>
                <a:rPr sz="2500" i="1" dirty="0">
                  <a:solidFill>
                    <a:srgbClr val="1F487C"/>
                  </a:solidFill>
                  <a:latin typeface="Garamond"/>
                  <a:cs typeface="Garamond"/>
                </a:rPr>
                <a:t>…</a:t>
              </a:r>
              <a:endParaRPr dirty="0">
                <a:latin typeface="Garamond"/>
                <a:cs typeface="Garamond"/>
              </a:endParaRPr>
            </a:p>
            <a:p>
              <a:pPr marL="112700" algn="just">
                <a:spcBef>
                  <a:spcPts val="1261"/>
                </a:spcBef>
              </a:pPr>
              <a:r>
                <a:rPr lang="en-US" sz="1300" b="1" spc="-4" dirty="0">
                  <a:solidFill>
                    <a:schemeClr val="tx1">
                      <a:lumMod val="65000"/>
                      <a:lumOff val="35000"/>
                    </a:schemeClr>
                  </a:solidFill>
                  <a:latin typeface="Calibri"/>
                  <a:cs typeface="Calibri"/>
                </a:rPr>
                <a:t> </a:t>
              </a:r>
              <a:r>
                <a:rPr lang="en-US" sz="1300" b="1" spc="-4" dirty="0" smtClean="0">
                  <a:solidFill>
                    <a:schemeClr val="tx1">
                      <a:lumMod val="65000"/>
                      <a:lumOff val="35000"/>
                    </a:schemeClr>
                  </a:solidFill>
                  <a:cs typeface="Calibri"/>
                </a:rPr>
                <a:t>DIRECT TAX</a:t>
              </a:r>
              <a:endParaRPr lang="en-US" sz="1300" b="1" spc="-4" dirty="0">
                <a:solidFill>
                  <a:schemeClr val="tx1">
                    <a:lumMod val="65000"/>
                    <a:lumOff val="35000"/>
                  </a:schemeClr>
                </a:solidFill>
                <a:cs typeface="Calibri"/>
              </a:endParaRPr>
            </a:p>
          </p:txBody>
        </p:sp>
        <p:sp>
          <p:nvSpPr>
            <p:cNvPr id="54" name="object 3"/>
            <p:cNvSpPr txBox="1"/>
            <p:nvPr/>
          </p:nvSpPr>
          <p:spPr>
            <a:xfrm>
              <a:off x="419100" y="1568842"/>
              <a:ext cx="4358639" cy="6293176"/>
            </a:xfrm>
            <a:prstGeom prst="rect">
              <a:avLst/>
            </a:prstGeom>
          </p:spPr>
          <p:txBody>
            <a:bodyPr vert="horz" wrap="square" lIns="0" tIns="0" rIns="0" bIns="0" rtlCol="0">
              <a:spAutoFit/>
            </a:bodyPr>
            <a:lstStyle/>
            <a:p>
              <a:pPr marL="215875" marR="4559" indent="-165080" algn="just">
                <a:lnSpc>
                  <a:spcPts val="1328"/>
                </a:lnSpc>
                <a:spcBef>
                  <a:spcPts val="36"/>
                </a:spcBef>
                <a:buClr>
                  <a:srgbClr val="1F487C"/>
                </a:buClr>
                <a:buFont typeface="Calibri"/>
                <a:buAutoNum type="arabicPeriod"/>
                <a:tabLst>
                  <a:tab pos="153841" algn="l"/>
                </a:tabLst>
              </a:pPr>
              <a:endParaRPr lang="en-US" sz="1100" dirty="0" smtClean="0">
                <a:solidFill>
                  <a:srgbClr val="1F487C"/>
                </a:solidFill>
                <a:latin typeface="Calibri"/>
                <a:cs typeface="Calibri"/>
              </a:endParaRPr>
            </a:p>
            <a:p>
              <a:pPr marL="228573" lvl="0" indent="-228573" algn="just">
                <a:buFont typeface="+mj-lt"/>
                <a:buAutoNum type="arabicPeriod"/>
              </a:pPr>
              <a:r>
                <a:rPr lang="en-US" sz="1200" dirty="0" smtClean="0">
                  <a:solidFill>
                    <a:srgbClr val="1F487C"/>
                  </a:solidFill>
                  <a:cs typeface="Calibri"/>
                </a:rPr>
                <a:t>Payment made under membership agreement by the member entity not taxable on the principle of mutuality, thus no obligation to withhold tax</a:t>
              </a:r>
            </a:p>
            <a:p>
              <a:pPr marL="228573" lvl="0" indent="-228573" algn="just">
                <a:buFont typeface="+mj-lt"/>
                <a:buAutoNum type="arabicPeriod"/>
              </a:pPr>
              <a:r>
                <a:rPr lang="en-US" sz="1200" dirty="0" smtClean="0">
                  <a:solidFill>
                    <a:srgbClr val="1F487C"/>
                  </a:solidFill>
                  <a:cs typeface="Calibri"/>
                </a:rPr>
                <a:t>Depreciation claim on government approvals and non-compete fees disallowed by </a:t>
              </a:r>
              <a:r>
                <a:rPr lang="en-US" sz="1200" dirty="0" smtClean="0">
                  <a:solidFill>
                    <a:srgbClr val="1F487C"/>
                  </a:solidFill>
                  <a:cs typeface="Calibri"/>
                </a:rPr>
                <a:t>Tribunal</a:t>
              </a:r>
            </a:p>
            <a:p>
              <a:pPr marL="228573" indent="-228573" algn="just">
                <a:buFont typeface="+mj-lt"/>
                <a:buAutoNum type="arabicPeriod"/>
              </a:pPr>
              <a:r>
                <a:rPr lang="en-US" sz="1200" dirty="0" smtClean="0">
                  <a:solidFill>
                    <a:srgbClr val="1F487C"/>
                  </a:solidFill>
                  <a:cs typeface="Calibri"/>
                </a:rPr>
                <a:t>CBDT notifies the transactions of listed equity shares not eligible for Long Term capital gains exemption</a:t>
              </a:r>
            </a:p>
            <a:p>
              <a:pPr marL="228573" indent="-228573" algn="just">
                <a:buFont typeface="+mj-lt"/>
                <a:buAutoNum type="arabicPeriod"/>
              </a:pPr>
              <a:endParaRPr lang="en-US" sz="1200" dirty="0" smtClean="0">
                <a:solidFill>
                  <a:srgbClr val="1F487C"/>
                </a:solidFill>
                <a:cs typeface="Calibri"/>
              </a:endParaRPr>
            </a:p>
            <a:p>
              <a:pPr marL="1588" algn="just"/>
              <a:r>
                <a:rPr lang="en-US" sz="1300" b="1" spc="-4" dirty="0" smtClean="0">
                  <a:solidFill>
                    <a:schemeClr val="tx1">
                      <a:lumMod val="65000"/>
                      <a:lumOff val="35000"/>
                    </a:schemeClr>
                  </a:solidFill>
                  <a:cs typeface="Calibri"/>
                </a:rPr>
                <a:t> INTERNATIONAL TAX</a:t>
              </a:r>
              <a:endParaRPr lang="en-US" sz="1300" b="1" spc="-4" dirty="0">
                <a:solidFill>
                  <a:schemeClr val="tx1">
                    <a:lumMod val="65000"/>
                    <a:lumOff val="35000"/>
                  </a:schemeClr>
                </a:solidFill>
                <a:cs typeface="Calibri"/>
              </a:endParaRPr>
            </a:p>
            <a:p>
              <a:pPr marL="228573" indent="-228573" algn="just">
                <a:buFont typeface="+mj-lt"/>
                <a:buAutoNum type="arabicPeriod" startAt="4"/>
              </a:pPr>
              <a:endParaRPr lang="en-US" sz="1200" dirty="0" smtClean="0">
                <a:solidFill>
                  <a:srgbClr val="1F487C"/>
                </a:solidFill>
                <a:cs typeface="Calibri"/>
              </a:endParaRPr>
            </a:p>
            <a:p>
              <a:pPr marL="228600" lvl="0" indent="-228600" algn="just">
                <a:buFont typeface="+mj-lt"/>
                <a:buAutoNum type="arabicPeriod" startAt="4"/>
              </a:pPr>
              <a:r>
                <a:rPr lang="en-US" sz="1200" dirty="0" smtClean="0">
                  <a:solidFill>
                    <a:srgbClr val="1F487C"/>
                  </a:solidFill>
                  <a:cs typeface="Calibri"/>
                </a:rPr>
                <a:t>Mauritian Prime Minister during his Budget 2017-18 speech announces some major reforms to strengthen the tax environment of Mauritius</a:t>
              </a:r>
            </a:p>
            <a:p>
              <a:pPr marL="228600" lvl="0" indent="-228600" algn="just">
                <a:buFont typeface="+mj-lt"/>
                <a:buAutoNum type="arabicPeriod" startAt="4"/>
              </a:pPr>
              <a:r>
                <a:rPr lang="en-US" sz="1200" dirty="0" smtClean="0">
                  <a:solidFill>
                    <a:srgbClr val="1F487C"/>
                  </a:solidFill>
                  <a:cs typeface="Calibri"/>
                </a:rPr>
                <a:t>Italy offers ‘</a:t>
              </a:r>
              <a:r>
                <a:rPr lang="en-US" sz="1200" dirty="0" err="1" smtClean="0">
                  <a:solidFill>
                    <a:srgbClr val="1F487C"/>
                  </a:solidFill>
                  <a:cs typeface="Calibri"/>
                </a:rPr>
                <a:t>webtax</a:t>
              </a:r>
              <a:r>
                <a:rPr lang="en-US" sz="1200" dirty="0" smtClean="0">
                  <a:solidFill>
                    <a:srgbClr val="1F487C"/>
                  </a:solidFill>
                  <a:cs typeface="Calibri"/>
                </a:rPr>
                <a:t>’ to IT companies, ensuring no tax disputes</a:t>
              </a:r>
            </a:p>
            <a:p>
              <a:pPr marL="228600" lvl="0" indent="-228600" algn="just">
                <a:buFont typeface="+mj-lt"/>
                <a:buAutoNum type="arabicPeriod" startAt="4"/>
              </a:pPr>
              <a:r>
                <a:rPr lang="en-US" sz="1200" dirty="0" smtClean="0">
                  <a:solidFill>
                    <a:srgbClr val="1F487C"/>
                  </a:solidFill>
                  <a:cs typeface="Calibri"/>
                </a:rPr>
                <a:t>US’s Border Adjustment Tax</a:t>
              </a:r>
            </a:p>
            <a:p>
              <a:pPr marL="228573" indent="-228573" algn="just">
                <a:buFont typeface="+mj-lt"/>
                <a:buAutoNum type="arabicPeriod" startAt="4"/>
              </a:pPr>
              <a:endParaRPr lang="en-US" sz="1200" b="1" dirty="0" smtClean="0"/>
            </a:p>
            <a:p>
              <a:pPr marL="228573" indent="-228573" algn="just"/>
              <a:r>
                <a:rPr lang="en-US" sz="1300" b="1" spc="-4" dirty="0" smtClean="0">
                  <a:solidFill>
                    <a:schemeClr val="tx1">
                      <a:lumMod val="65000"/>
                      <a:lumOff val="35000"/>
                    </a:schemeClr>
                  </a:solidFill>
                  <a:cs typeface="Calibri"/>
                </a:rPr>
                <a:t>TRANSFER PRICING</a:t>
              </a:r>
            </a:p>
            <a:p>
              <a:pPr marL="228573" indent="-228573" algn="just">
                <a:buFont typeface="+mj-lt"/>
                <a:buAutoNum type="arabicPeriod" startAt="4"/>
              </a:pPr>
              <a:endParaRPr lang="en-US" sz="1200" b="1" dirty="0" smtClean="0"/>
            </a:p>
            <a:p>
              <a:pPr marL="228600" indent="-228600" algn="just">
                <a:buFont typeface="+mj-lt"/>
                <a:buAutoNum type="arabicPeriod" startAt="7"/>
              </a:pPr>
              <a:r>
                <a:rPr lang="en-US" sz="1200" dirty="0" smtClean="0">
                  <a:solidFill>
                    <a:srgbClr val="1F487C"/>
                  </a:solidFill>
                  <a:cs typeface="Calibri"/>
                </a:rPr>
                <a:t>The taxpayers are required to furnish adequate rationalities before the appellate authorities to contradict its own position taken earlier while benchmarking the transactions with its associated enterprises </a:t>
              </a:r>
              <a:endParaRPr lang="en-US" sz="1200" dirty="0" smtClean="0">
                <a:solidFill>
                  <a:srgbClr val="1F487C"/>
                </a:solidFill>
                <a:cs typeface="Calibri"/>
              </a:endParaRPr>
            </a:p>
            <a:p>
              <a:pPr marL="228600" indent="-228600" algn="just">
                <a:buFont typeface="+mj-lt"/>
                <a:buAutoNum type="arabicPeriod" startAt="7"/>
              </a:pPr>
              <a:endParaRPr lang="en-US" sz="1200" dirty="0" smtClean="0">
                <a:solidFill>
                  <a:srgbClr val="1F487C"/>
                </a:solidFill>
                <a:cs typeface="Calibri"/>
              </a:endParaRPr>
            </a:p>
            <a:p>
              <a:pPr marL="228600" indent="-228600" algn="just">
                <a:buFont typeface="+mj-lt"/>
                <a:buAutoNum type="arabicPeriod" startAt="7"/>
              </a:pPr>
              <a:r>
                <a:rPr lang="en-US" sz="1200" dirty="0" smtClean="0">
                  <a:solidFill>
                    <a:srgbClr val="1F487C"/>
                  </a:solidFill>
                  <a:cs typeface="Calibri"/>
                </a:rPr>
                <a:t>The ITAT found the AMP intensity adjustment, applied by TPO by considering the AMP expenditure of the taxpayer as a separate ‘function’, reasonable and in-line with the High Court’s view in case of Sony Ericsson</a:t>
              </a:r>
            </a:p>
            <a:p>
              <a:pPr marL="228573" indent="-228573" algn="just">
                <a:buFont typeface="+mj-lt"/>
                <a:buAutoNum type="arabicPeriod" startAt="7"/>
              </a:pPr>
              <a:endParaRPr lang="en-US" sz="1200" dirty="0" smtClean="0">
                <a:solidFill>
                  <a:srgbClr val="1F487C"/>
                </a:solidFill>
                <a:cs typeface="Calibri"/>
              </a:endParaRPr>
            </a:p>
          </p:txBody>
        </p:sp>
        <p:sp>
          <p:nvSpPr>
            <p:cNvPr id="58" name="object 7"/>
            <p:cNvSpPr txBox="1"/>
            <p:nvPr/>
          </p:nvSpPr>
          <p:spPr>
            <a:xfrm>
              <a:off x="457199" y="5557516"/>
              <a:ext cx="4342765" cy="195699"/>
            </a:xfrm>
            <a:prstGeom prst="rect">
              <a:avLst/>
            </a:prstGeom>
          </p:spPr>
          <p:txBody>
            <a:bodyPr vert="horz" wrap="square" lIns="0" tIns="0" rIns="0" bIns="0" rtlCol="0">
              <a:spAutoFit/>
            </a:bodyPr>
            <a:lstStyle/>
            <a:p>
              <a:pPr marL="153841" marR="4559" indent="-153841" algn="just">
                <a:lnSpc>
                  <a:spcPct val="101699"/>
                </a:lnSpc>
                <a:buClr>
                  <a:srgbClr val="1F487C"/>
                </a:buClr>
                <a:tabLst>
                  <a:tab pos="153841" algn="l"/>
                </a:tabLst>
              </a:pPr>
              <a:endParaRPr sz="1100" spc="-18" dirty="0">
                <a:solidFill>
                  <a:schemeClr val="tx2"/>
                </a:solidFill>
                <a:latin typeface="Calibri"/>
                <a:cs typeface="Calibri"/>
              </a:endParaRPr>
            </a:p>
          </p:txBody>
        </p:sp>
      </p:grpSp>
      <p:pic>
        <p:nvPicPr>
          <p:cNvPr id="28" name="Picture 2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81456" y="6320119"/>
            <a:ext cx="1163785" cy="252806"/>
          </a:xfrm>
          <a:prstGeom prst="rect">
            <a:avLst/>
          </a:prstGeom>
        </p:spPr>
      </p:pic>
      <p:sp>
        <p:nvSpPr>
          <p:cNvPr id="30" name="Title 1"/>
          <p:cNvSpPr txBox="1">
            <a:spLocks/>
          </p:cNvSpPr>
          <p:nvPr/>
        </p:nvSpPr>
        <p:spPr>
          <a:xfrm>
            <a:off x="8326813" y="6298402"/>
            <a:ext cx="364339" cy="217644"/>
          </a:xfrm>
          <a:prstGeom prst="rect">
            <a:avLst/>
          </a:prstGeom>
        </p:spPr>
        <p:txBody>
          <a:bodyPr vert="horz" lIns="89326" tIns="44663" rIns="89326" bIns="44663" rtlCol="0" anchor="t">
            <a:noAutofit/>
          </a:bodyPr>
          <a:lstStyle>
            <a:lvl1pPr algn="ctr" defTabSz="995507" rtl="0" eaLnBrk="1" latinLnBrk="0" hangingPunct="1">
              <a:spcBef>
                <a:spcPct val="0"/>
              </a:spcBef>
              <a:buNone/>
              <a:defRPr sz="4800" kern="1200">
                <a:solidFill>
                  <a:schemeClr val="tx1"/>
                </a:solidFill>
                <a:latin typeface="+mj-lt"/>
                <a:ea typeface="+mj-ea"/>
                <a:cs typeface="+mj-cs"/>
              </a:defRPr>
            </a:lvl1pPr>
          </a:lstStyle>
          <a:p>
            <a:r>
              <a:rPr lang="en-US" sz="1300" b="1" dirty="0" smtClean="0">
                <a:solidFill>
                  <a:schemeClr val="bg1"/>
                </a:solidFill>
              </a:rPr>
              <a:t>02</a:t>
            </a:r>
            <a:endParaRPr lang="en-US" sz="1300" b="1" dirty="0">
              <a:solidFill>
                <a:schemeClr val="bg1"/>
              </a:solidFill>
            </a:endParaRPr>
          </a:p>
        </p:txBody>
      </p:sp>
      <p:pic>
        <p:nvPicPr>
          <p:cNvPr id="32" name="Picture 3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7090" y="201707"/>
            <a:ext cx="8866910" cy="470647"/>
          </a:xfrm>
          <a:prstGeom prst="rect">
            <a:avLst/>
          </a:prstGeom>
        </p:spPr>
      </p:pic>
      <p:sp>
        <p:nvSpPr>
          <p:cNvPr id="18" name="Rectangle 17"/>
          <p:cNvSpPr/>
          <p:nvPr/>
        </p:nvSpPr>
        <p:spPr>
          <a:xfrm>
            <a:off x="4789493" y="685800"/>
            <a:ext cx="1683635" cy="359858"/>
          </a:xfrm>
          <a:prstGeom prst="rect">
            <a:avLst/>
          </a:prstGeom>
        </p:spPr>
        <p:txBody>
          <a:bodyPr wrap="none" lIns="82048" tIns="41025" rIns="82048" bIns="41025">
            <a:spAutoFit/>
          </a:bodyPr>
          <a:lstStyle/>
          <a:p>
            <a:r>
              <a:rPr lang="en-US" b="1" spc="-4" dirty="0">
                <a:solidFill>
                  <a:schemeClr val="tx1">
                    <a:lumMod val="65000"/>
                    <a:lumOff val="35000"/>
                  </a:schemeClr>
                </a:solidFill>
                <a:latin typeface="Perpetua Titling MT"/>
                <a:cs typeface="Perpetua Titling MT"/>
              </a:rPr>
              <a:t>D</a:t>
            </a:r>
            <a:r>
              <a:rPr lang="en-US" b="1" spc="4" dirty="0">
                <a:solidFill>
                  <a:schemeClr val="tx1">
                    <a:lumMod val="65000"/>
                    <a:lumOff val="35000"/>
                  </a:schemeClr>
                </a:solidFill>
                <a:latin typeface="Perpetua Titling MT"/>
                <a:cs typeface="Perpetua Titling MT"/>
              </a:rPr>
              <a:t>I</a:t>
            </a:r>
            <a:r>
              <a:rPr lang="en-US" b="1" dirty="0" smtClean="0">
                <a:solidFill>
                  <a:schemeClr val="tx1">
                    <a:lumMod val="65000"/>
                    <a:lumOff val="35000"/>
                  </a:schemeClr>
                </a:solidFill>
                <a:latin typeface="Perpetua Titling MT"/>
                <a:cs typeface="Perpetua Titling MT"/>
              </a:rPr>
              <a:t>RECT</a:t>
            </a:r>
            <a:r>
              <a:rPr lang="en-US" b="1" spc="-4" dirty="0">
                <a:solidFill>
                  <a:schemeClr val="tx1">
                    <a:lumMod val="65000"/>
                    <a:lumOff val="35000"/>
                  </a:schemeClr>
                </a:solidFill>
                <a:latin typeface="Perpetua Titling MT"/>
                <a:cs typeface="Perpetua Titling MT"/>
              </a:rPr>
              <a:t> </a:t>
            </a:r>
            <a:r>
              <a:rPr lang="en-US" b="1" spc="-13" dirty="0">
                <a:solidFill>
                  <a:schemeClr val="tx1">
                    <a:lumMod val="65000"/>
                    <a:lumOff val="35000"/>
                  </a:schemeClr>
                </a:solidFill>
                <a:latin typeface="Perpetua Titling MT"/>
                <a:cs typeface="Perpetua Titling MT"/>
              </a:rPr>
              <a:t>TAX</a:t>
            </a:r>
            <a:endParaRPr lang="en-US" dirty="0">
              <a:solidFill>
                <a:schemeClr val="tx1">
                  <a:lumMod val="65000"/>
                  <a:lumOff val="35000"/>
                </a:schemeClr>
              </a:solidFill>
            </a:endParaRPr>
          </a:p>
        </p:txBody>
      </p:sp>
      <p:sp>
        <p:nvSpPr>
          <p:cNvPr id="19" name="TextBox 18"/>
          <p:cNvSpPr txBox="1"/>
          <p:nvPr/>
        </p:nvSpPr>
        <p:spPr>
          <a:xfrm>
            <a:off x="4674326" y="4580850"/>
            <a:ext cx="4267200" cy="1785092"/>
          </a:xfrm>
          <a:prstGeom prst="rect">
            <a:avLst/>
          </a:prstGeom>
          <a:noFill/>
        </p:spPr>
        <p:txBody>
          <a:bodyPr wrap="square" lIns="91429" tIns="45714" rIns="91429" bIns="45714" rtlCol="0">
            <a:spAutoFit/>
          </a:bodyPr>
          <a:lstStyle/>
          <a:p>
            <a:pPr marL="234950" lvl="0" indent="-234950" algn="just">
              <a:buFont typeface="Wingdings" pitchFamily="2" charset="2"/>
              <a:buChar char="v"/>
            </a:pPr>
            <a:r>
              <a:rPr lang="en-US" sz="1100" dirty="0" smtClean="0"/>
              <a:t>The </a:t>
            </a:r>
            <a:r>
              <a:rPr lang="en-US" sz="1100" dirty="0" err="1" smtClean="0"/>
              <a:t>assessee</a:t>
            </a:r>
            <a:r>
              <a:rPr lang="en-US" sz="1100" dirty="0" smtClean="0"/>
              <a:t> made certain payment to KPMGI to enable them in discharging its function within the terms of membership agreement signed between </a:t>
            </a:r>
            <a:r>
              <a:rPr lang="en-US" sz="1100" dirty="0" err="1" smtClean="0"/>
              <a:t>assessee</a:t>
            </a:r>
            <a:r>
              <a:rPr lang="en-US" sz="1100" dirty="0" smtClean="0"/>
              <a:t> and KPMGI. The </a:t>
            </a:r>
            <a:r>
              <a:rPr lang="en-US" sz="1100" dirty="0" err="1" smtClean="0"/>
              <a:t>assessee</a:t>
            </a:r>
            <a:r>
              <a:rPr lang="en-US" sz="1100" dirty="0" smtClean="0"/>
              <a:t> had not deducted tax at source u/s 195 of the Act on such payments and the Assessing Officer issued a show-cause notice for proceeding u/s 201(1)/201(1A) of the Act</a:t>
            </a:r>
            <a:r>
              <a:rPr lang="en-US" sz="1100" dirty="0" smtClean="0"/>
              <a:t>.</a:t>
            </a:r>
          </a:p>
          <a:p>
            <a:pPr marL="234950" lvl="0" indent="-234950" algn="just">
              <a:buFont typeface="Wingdings" pitchFamily="2" charset="2"/>
              <a:buChar char="v"/>
            </a:pPr>
            <a:endParaRPr lang="en-US" sz="1100" dirty="0" smtClean="0"/>
          </a:p>
          <a:p>
            <a:pPr marL="234950" lvl="0" indent="-234950" algn="just">
              <a:buFont typeface="Wingdings" pitchFamily="2" charset="2"/>
              <a:buChar char="v"/>
            </a:pPr>
            <a:r>
              <a:rPr lang="en-US" sz="1100" dirty="0" smtClean="0"/>
              <a:t>The </a:t>
            </a:r>
            <a:r>
              <a:rPr lang="en-US" sz="1100" dirty="0" err="1" smtClean="0"/>
              <a:t>assessee</a:t>
            </a:r>
            <a:r>
              <a:rPr lang="en-US" sz="1100" dirty="0" smtClean="0"/>
              <a:t>, in response contended that the principle of mutuality applied in the present case and the amount remitted outside India was in the nature of reimbursement of cost to KPMGI. </a:t>
            </a:r>
            <a:endParaRPr lang="en-US" sz="1100" dirty="0"/>
          </a:p>
        </p:txBody>
      </p:sp>
      <p:sp>
        <p:nvSpPr>
          <p:cNvPr id="21" name="object 8"/>
          <p:cNvSpPr txBox="1"/>
          <p:nvPr/>
        </p:nvSpPr>
        <p:spPr>
          <a:xfrm>
            <a:off x="4724400" y="762000"/>
            <a:ext cx="4114800" cy="3862596"/>
          </a:xfrm>
          <a:prstGeom prst="rect">
            <a:avLst/>
          </a:prstGeom>
        </p:spPr>
        <p:txBody>
          <a:bodyPr vert="horz" wrap="square" lIns="0" tIns="0" rIns="0" bIns="0" rtlCol="0">
            <a:spAutoFit/>
          </a:bodyPr>
          <a:lstStyle/>
          <a:p>
            <a:endParaRPr lang="en-US" dirty="0" smtClean="0"/>
          </a:p>
          <a:p>
            <a:r>
              <a:rPr lang="en-US" spc="-5" dirty="0" smtClean="0">
                <a:solidFill>
                  <a:srgbClr val="1F487C"/>
                </a:solidFill>
                <a:latin typeface="Franklin Gothic Demi Cond"/>
                <a:cs typeface="Franklin Gothic Demi Cond"/>
              </a:rPr>
              <a:t> </a:t>
            </a:r>
            <a:r>
              <a:rPr lang="en-US" b="1" dirty="0" smtClean="0"/>
              <a:t> </a:t>
            </a:r>
            <a:endParaRPr lang="en-US" dirty="0" smtClean="0"/>
          </a:p>
          <a:p>
            <a:pPr lvl="0" indent="-342860" algn="just">
              <a:buFontTx/>
              <a:buAutoNum type="arabicPeriod"/>
            </a:pPr>
            <a:r>
              <a:rPr lang="en-US" spc="-5" dirty="0" smtClean="0">
                <a:solidFill>
                  <a:srgbClr val="1F487C"/>
                </a:solidFill>
                <a:latin typeface="Franklin Gothic Demi Cond"/>
                <a:cs typeface="Franklin Gothic Demi Cond"/>
              </a:rPr>
              <a:t> Payment made under membership agreement by the member entity not taxable on the principle of mutuality, thus no obligation to withhold tax</a:t>
            </a:r>
            <a:endParaRPr lang="en-US" sz="1100" b="1" dirty="0" smtClean="0"/>
          </a:p>
          <a:p>
            <a:pPr marL="1711125" indent="60318"/>
            <a:r>
              <a:rPr lang="en-US" sz="1100" b="1" dirty="0" smtClean="0"/>
              <a:t>Facts and Background</a:t>
            </a:r>
            <a:endParaRPr lang="en-US" sz="1100" b="1" dirty="0" smtClean="0"/>
          </a:p>
          <a:p>
            <a:pPr marL="1771442"/>
            <a:endParaRPr lang="en-US" sz="1100" dirty="0" smtClean="0"/>
          </a:p>
          <a:p>
            <a:pPr marL="2063750" lvl="0" indent="-287338" algn="just">
              <a:buFont typeface="Wingdings" pitchFamily="2" charset="2"/>
              <a:buChar char="v"/>
            </a:pPr>
            <a:r>
              <a:rPr lang="en-US" sz="1100" dirty="0" smtClean="0"/>
              <a:t>KPMG </a:t>
            </a:r>
            <a:r>
              <a:rPr lang="en-US" sz="1100" dirty="0" smtClean="0"/>
              <a:t>(‘</a:t>
            </a:r>
            <a:r>
              <a:rPr lang="en-US" sz="1100" dirty="0" err="1" smtClean="0"/>
              <a:t>Assessee</a:t>
            </a:r>
            <a:r>
              <a:rPr lang="en-US" sz="1100" dirty="0" smtClean="0"/>
              <a:t>’) was an Indian firm engaged in the business of providing services such as auditing, accounting, taxation and management services. The </a:t>
            </a:r>
            <a:r>
              <a:rPr lang="en-US" sz="1100" dirty="0" err="1" smtClean="0"/>
              <a:t>assessee</a:t>
            </a:r>
            <a:r>
              <a:rPr lang="en-US" sz="1100" dirty="0" smtClean="0"/>
              <a:t> was Indian member firm of M/s KPMG International (‘KPMGI’) which is mutual association/organization registered in Switzerland and having its head office in Netherlands</a:t>
            </a:r>
            <a:r>
              <a:rPr lang="en-US" sz="1100" dirty="0" smtClean="0"/>
              <a:t>.</a:t>
            </a:r>
            <a:endParaRPr lang="en-US" sz="1100" dirty="0" smtClean="0"/>
          </a:p>
        </p:txBody>
      </p:sp>
      <p:cxnSp>
        <p:nvCxnSpPr>
          <p:cNvPr id="24" name="Straight Connector 23"/>
          <p:cNvCxnSpPr/>
          <p:nvPr/>
        </p:nvCxnSpPr>
        <p:spPr>
          <a:xfrm>
            <a:off x="4735285" y="2399211"/>
            <a:ext cx="4114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Picture 26" descr="tax_2533839e.jpg"/>
          <p:cNvPicPr>
            <a:picLocks noChangeAspect="1"/>
          </p:cNvPicPr>
          <p:nvPr/>
        </p:nvPicPr>
        <p:blipFill>
          <a:blip r:embed="rId5" cstate="print"/>
          <a:stretch>
            <a:fillRect/>
          </a:stretch>
        </p:blipFill>
        <p:spPr>
          <a:xfrm>
            <a:off x="4800601" y="2438401"/>
            <a:ext cx="1600200" cy="2057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5309667" y="2256136"/>
            <a:ext cx="3834333" cy="163122"/>
          </a:xfrm>
          <a:prstGeom prst="rect">
            <a:avLst/>
          </a:prstGeom>
        </p:spPr>
        <p:txBody>
          <a:bodyPr vert="horz" wrap="square" lIns="0" tIns="0" rIns="0" bIns="0" rtlCol="0">
            <a:spAutoFit/>
          </a:bodyPr>
          <a:lstStyle/>
          <a:p>
            <a:pPr marL="11396" marR="4559">
              <a:lnSpc>
                <a:spcPct val="106300"/>
              </a:lnSpc>
            </a:pPr>
            <a:endParaRPr sz="1000" dirty="0">
              <a:latin typeface="Gill Sans MT"/>
              <a:cs typeface="Gill Sans MT"/>
            </a:endParaRPr>
          </a:p>
        </p:txBody>
      </p:sp>
      <p:sp>
        <p:nvSpPr>
          <p:cNvPr id="6" name="object 5"/>
          <p:cNvSpPr txBox="1"/>
          <p:nvPr/>
        </p:nvSpPr>
        <p:spPr>
          <a:xfrm>
            <a:off x="4221050" y="4885039"/>
            <a:ext cx="4123252" cy="163122"/>
          </a:xfrm>
          <a:prstGeom prst="rect">
            <a:avLst/>
          </a:prstGeom>
        </p:spPr>
        <p:txBody>
          <a:bodyPr vert="horz" wrap="square" lIns="0" tIns="0" rIns="0" bIns="0" rtlCol="0">
            <a:spAutoFit/>
          </a:bodyPr>
          <a:lstStyle/>
          <a:p>
            <a:pPr marL="11396" marR="59827">
              <a:lnSpc>
                <a:spcPct val="106300"/>
              </a:lnSpc>
            </a:pPr>
            <a:endParaRPr sz="1000" dirty="0">
              <a:latin typeface="Gill Sans MT"/>
              <a:cs typeface="Gill Sans MT"/>
            </a:endParaRPr>
          </a:p>
        </p:txBody>
      </p:sp>
      <p:sp>
        <p:nvSpPr>
          <p:cNvPr id="13" name="TextBox 12"/>
          <p:cNvSpPr txBox="1"/>
          <p:nvPr/>
        </p:nvSpPr>
        <p:spPr>
          <a:xfrm>
            <a:off x="4" y="3477870"/>
            <a:ext cx="165763" cy="359850"/>
          </a:xfrm>
          <a:prstGeom prst="rect">
            <a:avLst/>
          </a:prstGeom>
          <a:noFill/>
        </p:spPr>
        <p:txBody>
          <a:bodyPr wrap="none" lIns="82048" tIns="41025" rIns="82048" bIns="41025" rtlCol="0">
            <a:spAutoFit/>
          </a:bodyPr>
          <a:lstStyle/>
          <a:p>
            <a:endParaRPr lang="en-US" dirty="0"/>
          </a:p>
        </p:txBody>
      </p:sp>
      <p:sp>
        <p:nvSpPr>
          <p:cNvPr id="15" name="object 12"/>
          <p:cNvSpPr/>
          <p:nvPr/>
        </p:nvSpPr>
        <p:spPr>
          <a:xfrm>
            <a:off x="4495800" y="699648"/>
            <a:ext cx="228600" cy="6185648"/>
          </a:xfrm>
          <a:custGeom>
            <a:avLst/>
            <a:gdLst/>
            <a:ahLst/>
            <a:cxnLst/>
            <a:rect l="l" t="t" r="r" b="b"/>
            <a:pathLst>
              <a:path h="5640070">
                <a:moveTo>
                  <a:pt x="0" y="0"/>
                </a:moveTo>
                <a:lnTo>
                  <a:pt x="0" y="5640070"/>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dirty="0"/>
          </a:p>
        </p:txBody>
      </p:sp>
      <p:sp>
        <p:nvSpPr>
          <p:cNvPr id="20" name="TextBox 19"/>
          <p:cNvSpPr txBox="1"/>
          <p:nvPr/>
        </p:nvSpPr>
        <p:spPr>
          <a:xfrm>
            <a:off x="7983715" y="2549353"/>
            <a:ext cx="165763" cy="359850"/>
          </a:xfrm>
          <a:prstGeom prst="rect">
            <a:avLst/>
          </a:prstGeom>
          <a:noFill/>
        </p:spPr>
        <p:txBody>
          <a:bodyPr wrap="none" lIns="82048" tIns="41025" rIns="82048" bIns="41025" rtlCol="0">
            <a:spAutoFit/>
          </a:bodyPr>
          <a:lstStyle/>
          <a:p>
            <a:endParaRPr lang="en-US" dirty="0"/>
          </a:p>
        </p:txBody>
      </p:sp>
      <p:sp>
        <p:nvSpPr>
          <p:cNvPr id="23" name="TextBox 22"/>
          <p:cNvSpPr txBox="1"/>
          <p:nvPr/>
        </p:nvSpPr>
        <p:spPr>
          <a:xfrm>
            <a:off x="4680857" y="4535965"/>
            <a:ext cx="3836202" cy="237528"/>
          </a:xfrm>
          <a:prstGeom prst="rect">
            <a:avLst/>
          </a:prstGeom>
          <a:noFill/>
        </p:spPr>
        <p:txBody>
          <a:bodyPr wrap="square" lIns="82048" tIns="41025" rIns="82048" bIns="41025" rtlCol="0">
            <a:spAutoFit/>
          </a:bodyPr>
          <a:lstStyle/>
          <a:p>
            <a:pPr algn="just"/>
            <a:endParaRPr lang="en-US" sz="1000" dirty="0"/>
          </a:p>
        </p:txBody>
      </p:sp>
      <p:sp>
        <p:nvSpPr>
          <p:cNvPr id="26" name="object 2"/>
          <p:cNvSpPr txBox="1"/>
          <p:nvPr/>
        </p:nvSpPr>
        <p:spPr>
          <a:xfrm>
            <a:off x="4240678" y="986608"/>
            <a:ext cx="3682189" cy="1278457"/>
          </a:xfrm>
          <a:prstGeom prst="rect">
            <a:avLst/>
          </a:prstGeom>
        </p:spPr>
        <p:txBody>
          <a:bodyPr vert="horz" wrap="square" lIns="0" tIns="0" rIns="0" bIns="0" rtlCol="0">
            <a:spAutoFit/>
          </a:bodyPr>
          <a:lstStyle/>
          <a:p>
            <a:pPr marL="515652"/>
            <a:endParaRPr sz="8200" dirty="0">
              <a:latin typeface="Century"/>
              <a:cs typeface="Century"/>
            </a:endParaRPr>
          </a:p>
        </p:txBody>
      </p:sp>
      <p:sp>
        <p:nvSpPr>
          <p:cNvPr id="58" name="object 7"/>
          <p:cNvSpPr txBox="1"/>
          <p:nvPr/>
        </p:nvSpPr>
        <p:spPr>
          <a:xfrm>
            <a:off x="415636" y="4932581"/>
            <a:ext cx="3947969" cy="172676"/>
          </a:xfrm>
          <a:prstGeom prst="rect">
            <a:avLst/>
          </a:prstGeom>
        </p:spPr>
        <p:txBody>
          <a:bodyPr vert="horz" wrap="square" lIns="0" tIns="0" rIns="0" bIns="0" rtlCol="0">
            <a:spAutoFit/>
          </a:bodyPr>
          <a:lstStyle/>
          <a:p>
            <a:pPr marL="153841" marR="4559" indent="-153841" algn="just">
              <a:lnSpc>
                <a:spcPct val="101699"/>
              </a:lnSpc>
              <a:buClr>
                <a:srgbClr val="1F487C"/>
              </a:buClr>
              <a:tabLst>
                <a:tab pos="153841" algn="l"/>
              </a:tabLst>
            </a:pPr>
            <a:endParaRPr sz="1100" spc="-18" dirty="0">
              <a:solidFill>
                <a:schemeClr val="tx2"/>
              </a:solidFill>
              <a:latin typeface="Calibri"/>
              <a:cs typeface="Calibri"/>
            </a:endParaRPr>
          </a:p>
        </p:txBody>
      </p:sp>
      <p:pic>
        <p:nvPicPr>
          <p:cNvPr id="28" name="Picture 2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81456" y="6320119"/>
            <a:ext cx="1163785" cy="252806"/>
          </a:xfrm>
          <a:prstGeom prst="rect">
            <a:avLst/>
          </a:prstGeom>
        </p:spPr>
      </p:pic>
      <p:sp>
        <p:nvSpPr>
          <p:cNvPr id="30" name="Title 1"/>
          <p:cNvSpPr txBox="1">
            <a:spLocks/>
          </p:cNvSpPr>
          <p:nvPr/>
        </p:nvSpPr>
        <p:spPr>
          <a:xfrm>
            <a:off x="8326813" y="6298402"/>
            <a:ext cx="364339" cy="217644"/>
          </a:xfrm>
          <a:prstGeom prst="rect">
            <a:avLst/>
          </a:prstGeom>
        </p:spPr>
        <p:txBody>
          <a:bodyPr vert="horz" lIns="89326" tIns="44663" rIns="89326" bIns="44663" rtlCol="0" anchor="t">
            <a:noAutofit/>
          </a:bodyPr>
          <a:lstStyle>
            <a:lvl1pPr algn="ctr" defTabSz="995507" rtl="0" eaLnBrk="1" latinLnBrk="0" hangingPunct="1">
              <a:spcBef>
                <a:spcPct val="0"/>
              </a:spcBef>
              <a:buNone/>
              <a:defRPr sz="4800" kern="1200">
                <a:solidFill>
                  <a:schemeClr val="tx1"/>
                </a:solidFill>
                <a:latin typeface="+mj-lt"/>
                <a:ea typeface="+mj-ea"/>
                <a:cs typeface="+mj-cs"/>
              </a:defRPr>
            </a:lvl1pPr>
          </a:lstStyle>
          <a:p>
            <a:r>
              <a:rPr lang="en-US" sz="1300" b="1" dirty="0" smtClean="0">
                <a:solidFill>
                  <a:schemeClr val="bg1"/>
                </a:solidFill>
              </a:rPr>
              <a:t>03</a:t>
            </a:r>
            <a:endParaRPr lang="en-US" sz="1300" b="1" dirty="0">
              <a:solidFill>
                <a:schemeClr val="bg1"/>
              </a:solidFill>
            </a:endParaRPr>
          </a:p>
        </p:txBody>
      </p:sp>
      <p:pic>
        <p:nvPicPr>
          <p:cNvPr id="32" name="Picture 3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7090" y="201707"/>
            <a:ext cx="8866910" cy="470647"/>
          </a:xfrm>
          <a:prstGeom prst="rect">
            <a:avLst/>
          </a:prstGeom>
        </p:spPr>
      </p:pic>
      <p:sp>
        <p:nvSpPr>
          <p:cNvPr id="24" name="TextBox 23"/>
          <p:cNvSpPr txBox="1"/>
          <p:nvPr/>
        </p:nvSpPr>
        <p:spPr>
          <a:xfrm>
            <a:off x="152400" y="764823"/>
            <a:ext cx="4267200" cy="6016977"/>
          </a:xfrm>
          <a:prstGeom prst="rect">
            <a:avLst/>
          </a:prstGeom>
          <a:noFill/>
        </p:spPr>
        <p:txBody>
          <a:bodyPr wrap="square" lIns="91387" tIns="45693" rIns="91387" bIns="45693" rtlCol="0">
            <a:spAutoFit/>
          </a:bodyPr>
          <a:lstStyle/>
          <a:p>
            <a:pPr lvl="0" algn="just"/>
            <a:r>
              <a:rPr lang="en-US" sz="1100" dirty="0" smtClean="0"/>
              <a:t>Therefore, the </a:t>
            </a:r>
            <a:r>
              <a:rPr lang="en-US" sz="1100" dirty="0" err="1" smtClean="0"/>
              <a:t>assessee</a:t>
            </a:r>
            <a:r>
              <a:rPr lang="en-US" sz="1100" dirty="0" smtClean="0"/>
              <a:t> was not liable to deduct tax at source because reimbursement of expense at cost cannot be treated as income chargeable to tax</a:t>
            </a:r>
            <a:r>
              <a:rPr lang="en-US" sz="1100" dirty="0" smtClean="0"/>
              <a:t>.</a:t>
            </a:r>
          </a:p>
          <a:p>
            <a:pPr lvl="0" algn="just"/>
            <a:endParaRPr lang="en-US" sz="1100" dirty="0" smtClean="0"/>
          </a:p>
          <a:p>
            <a:pPr marL="234950" lvl="0" indent="-234950" algn="just">
              <a:buFont typeface="Wingdings" pitchFamily="2" charset="2"/>
              <a:buChar char="v"/>
            </a:pPr>
            <a:r>
              <a:rPr lang="en-US" sz="1100" dirty="0" smtClean="0"/>
              <a:t>After hearing, the AO concluded that the expenses incurred on account of alleged reimbursement of cost in is in the nature of ‘royalty’ as covered u/s 9(1)(vi) of the Act. Therefore, the </a:t>
            </a:r>
            <a:r>
              <a:rPr lang="en-US" sz="1100" dirty="0" err="1" smtClean="0"/>
              <a:t>assessee</a:t>
            </a:r>
            <a:r>
              <a:rPr lang="en-US" sz="1100" dirty="0" smtClean="0"/>
              <a:t> was liable to deduct tax at source in respect of such expenses by applying the rate of royalty provided under article 12(2) of India-Switzerland DTAA. Aggrieved revenue filed an appeal before the ITAT</a:t>
            </a:r>
            <a:r>
              <a:rPr lang="en-US" sz="1100" dirty="0" smtClean="0"/>
              <a:t>.</a:t>
            </a:r>
          </a:p>
          <a:p>
            <a:pPr marL="234950" lvl="0" indent="-234950" algn="just">
              <a:buFont typeface="Wingdings" pitchFamily="2" charset="2"/>
              <a:buChar char="v"/>
            </a:pPr>
            <a:endParaRPr lang="en-US" sz="1100" dirty="0" smtClean="0"/>
          </a:p>
          <a:p>
            <a:pPr marL="234950" lvl="0" indent="-234950" algn="just">
              <a:buFont typeface="Wingdings" pitchFamily="2" charset="2"/>
              <a:buChar char="v"/>
            </a:pPr>
            <a:r>
              <a:rPr lang="en-US" sz="1100" dirty="0" smtClean="0"/>
              <a:t>The </a:t>
            </a:r>
            <a:r>
              <a:rPr lang="en-US" sz="1100" dirty="0" smtClean="0"/>
              <a:t>Revenue argued that the basic motive of the </a:t>
            </a:r>
            <a:r>
              <a:rPr lang="en-US" sz="1100" dirty="0" err="1" smtClean="0"/>
              <a:t>assessee</a:t>
            </a:r>
            <a:r>
              <a:rPr lang="en-US" sz="1100" dirty="0" smtClean="0"/>
              <a:t> was to avail the goodwill associated with name of ‘KPMG’ and other consequential benefit, additional and incidental incentive. The payment made to KPMGI was for the use of brand name and therefore, covered by the definition of ‘Royalty</a:t>
            </a:r>
            <a:r>
              <a:rPr lang="en-US" sz="1100" dirty="0" smtClean="0"/>
              <a:t>’.</a:t>
            </a:r>
          </a:p>
          <a:p>
            <a:pPr marL="234950" lvl="0" indent="-234950" algn="just">
              <a:buFont typeface="Wingdings" pitchFamily="2" charset="2"/>
              <a:buChar char="v"/>
            </a:pPr>
            <a:endParaRPr lang="en-US" sz="1100" dirty="0" smtClean="0"/>
          </a:p>
          <a:p>
            <a:pPr marL="234950" lvl="0" indent="-234950" algn="just">
              <a:buFont typeface="Wingdings" pitchFamily="2" charset="2"/>
              <a:buChar char="v"/>
            </a:pPr>
            <a:r>
              <a:rPr lang="en-US" sz="1100" dirty="0" smtClean="0"/>
              <a:t>The </a:t>
            </a:r>
            <a:r>
              <a:rPr lang="en-US" sz="1100" dirty="0" smtClean="0"/>
              <a:t>KPMGI charged the interest and guarantee on finance support required by any member. Further, the feature like inspection of books, levy of penalty, imposing restrictions on professional &amp; financial decision of members treated as watch over the activities of members. These all are against the principle of mutuality. </a:t>
            </a:r>
            <a:endParaRPr lang="en-US" sz="1100" dirty="0" smtClean="0"/>
          </a:p>
          <a:p>
            <a:pPr marL="234950" lvl="0" indent="-234950" algn="just">
              <a:buFont typeface="Wingdings" pitchFamily="2" charset="2"/>
              <a:buChar char="v"/>
            </a:pPr>
            <a:endParaRPr lang="en-US" sz="1100" dirty="0" smtClean="0"/>
          </a:p>
          <a:p>
            <a:pPr marL="234950" lvl="0" indent="-234950" algn="just">
              <a:buFont typeface="Wingdings" pitchFamily="2" charset="2"/>
              <a:buChar char="v"/>
            </a:pPr>
            <a:r>
              <a:rPr lang="en-US" sz="1100" dirty="0" smtClean="0"/>
              <a:t>The </a:t>
            </a:r>
            <a:r>
              <a:rPr lang="en-US" sz="1100" dirty="0" smtClean="0"/>
              <a:t>main object of KPMGI are tainted with commerciality i.e. to create an international chain of professional by using its name and marks, in terms of making payments of percentage from the respective turnover. All these issues made the principle of mutuality inapplicable</a:t>
            </a:r>
            <a:r>
              <a:rPr lang="en-US" sz="1100" dirty="0" smtClean="0"/>
              <a:t>.</a:t>
            </a:r>
          </a:p>
          <a:p>
            <a:pPr marL="234950" lvl="0" indent="-234950" algn="just">
              <a:buFont typeface="Wingdings" pitchFamily="2" charset="2"/>
              <a:buChar char="v"/>
            </a:pPr>
            <a:endParaRPr lang="en-US" sz="1100" dirty="0" smtClean="0"/>
          </a:p>
          <a:p>
            <a:pPr marL="234950" indent="-234950" algn="just">
              <a:buFont typeface="Wingdings" pitchFamily="2" charset="2"/>
              <a:buChar char="v"/>
            </a:pPr>
            <a:r>
              <a:rPr lang="en-US" sz="1100" dirty="0" smtClean="0"/>
              <a:t>KPMGI </a:t>
            </a:r>
            <a:r>
              <a:rPr lang="en-US" sz="1100" dirty="0" smtClean="0"/>
              <a:t>was a mutual association/organization and the </a:t>
            </a:r>
            <a:r>
              <a:rPr lang="en-US" sz="1100" dirty="0" err="1" smtClean="0"/>
              <a:t>assessee</a:t>
            </a:r>
            <a:r>
              <a:rPr lang="en-US" sz="1100" dirty="0" smtClean="0"/>
              <a:t> was a member of the organization. KPMGI does not work with any profit motive while carrying business or profession.</a:t>
            </a:r>
          </a:p>
          <a:p>
            <a:pPr marL="234950" lvl="0" indent="-234950" algn="just">
              <a:buFont typeface="Wingdings" pitchFamily="2" charset="2"/>
              <a:buChar char="v"/>
            </a:pPr>
            <a:endParaRPr lang="en-US" sz="1100" dirty="0" smtClean="0"/>
          </a:p>
          <a:p>
            <a:pPr lvl="0" algn="just"/>
            <a:endParaRPr lang="en-US" sz="1100" dirty="0"/>
          </a:p>
        </p:txBody>
      </p:sp>
      <p:sp>
        <p:nvSpPr>
          <p:cNvPr id="19" name="TextBox 18"/>
          <p:cNvSpPr txBox="1"/>
          <p:nvPr/>
        </p:nvSpPr>
        <p:spPr>
          <a:xfrm>
            <a:off x="4558937" y="762000"/>
            <a:ext cx="4343400" cy="6016977"/>
          </a:xfrm>
          <a:prstGeom prst="rect">
            <a:avLst/>
          </a:prstGeom>
          <a:noFill/>
        </p:spPr>
        <p:txBody>
          <a:bodyPr wrap="square" lIns="91387" tIns="45693" rIns="91387" bIns="45693" rtlCol="0">
            <a:spAutoFit/>
          </a:bodyPr>
          <a:lstStyle/>
          <a:p>
            <a:pPr marL="234950" indent="-234950" algn="just">
              <a:buFont typeface="Wingdings" pitchFamily="2" charset="2"/>
              <a:buChar char="v"/>
            </a:pPr>
            <a:r>
              <a:rPr lang="en-US" sz="1100" dirty="0" smtClean="0"/>
              <a:t>In </a:t>
            </a:r>
            <a:r>
              <a:rPr lang="en-US" sz="1100" dirty="0" smtClean="0"/>
              <a:t>order to co-ordinate the activities of the members, double up abilities and raise professional standards certain cost was incurred by KPMGI. As per arrangement between KPMGI and the members, the cost of KPMGI was decided to be pooled by its member’s firms without any markup on the basis of respective turnover of the member firm, to enable the members to have access all the benefit arises from such membership</a:t>
            </a:r>
            <a:r>
              <a:rPr lang="en-US" sz="1100" dirty="0" smtClean="0"/>
              <a:t>.</a:t>
            </a:r>
          </a:p>
          <a:p>
            <a:pPr marL="234950" indent="-234950" algn="just">
              <a:buFont typeface="Wingdings" pitchFamily="2" charset="2"/>
              <a:buChar char="v"/>
            </a:pPr>
            <a:endParaRPr lang="en-US" sz="1100" dirty="0" smtClean="0"/>
          </a:p>
          <a:p>
            <a:pPr marL="234950" indent="-234950" algn="just">
              <a:buFont typeface="Wingdings" pitchFamily="2" charset="2"/>
              <a:buChar char="v"/>
            </a:pPr>
            <a:r>
              <a:rPr lang="en-US" sz="1100" dirty="0" smtClean="0"/>
              <a:t>The </a:t>
            </a:r>
            <a:r>
              <a:rPr lang="en-US" sz="1100" dirty="0" smtClean="0"/>
              <a:t>principle of mutuality applies to the case of </a:t>
            </a:r>
            <a:r>
              <a:rPr lang="en-US" sz="1100" dirty="0" err="1" smtClean="0"/>
              <a:t>assessee</a:t>
            </a:r>
            <a:r>
              <a:rPr lang="en-US" sz="1100" dirty="0" smtClean="0"/>
              <a:t> and the amount paid by </a:t>
            </a:r>
            <a:r>
              <a:rPr lang="en-US" sz="1100" dirty="0" err="1" smtClean="0"/>
              <a:t>assessee</a:t>
            </a:r>
            <a:r>
              <a:rPr lang="en-US" sz="1100" dirty="0" smtClean="0"/>
              <a:t> was reimbursement of expenses at cost, and there was no element of income chargeable to tax therein. Hence, the </a:t>
            </a:r>
            <a:r>
              <a:rPr lang="en-US" sz="1100" dirty="0" err="1" smtClean="0"/>
              <a:t>assessee</a:t>
            </a:r>
            <a:r>
              <a:rPr lang="en-US" sz="1100" dirty="0" smtClean="0"/>
              <a:t> was not liable to deduct tax at source under section 195 of the </a:t>
            </a:r>
            <a:r>
              <a:rPr lang="en-US" sz="1100" dirty="0" smtClean="0"/>
              <a:t>Act</a:t>
            </a:r>
          </a:p>
          <a:p>
            <a:pPr marL="234950" indent="-234950" algn="just">
              <a:buFont typeface="Wingdings" pitchFamily="2" charset="2"/>
              <a:buChar char="v"/>
            </a:pPr>
            <a:endParaRPr lang="en-US" sz="1100" dirty="0" smtClean="0"/>
          </a:p>
          <a:p>
            <a:pPr algn="just"/>
            <a:r>
              <a:rPr lang="en-US" sz="1100" b="1" dirty="0" smtClean="0"/>
              <a:t>Tribunal’s Ruling</a:t>
            </a:r>
          </a:p>
          <a:p>
            <a:pPr algn="just"/>
            <a:r>
              <a:rPr lang="en-US" sz="1100" dirty="0" smtClean="0"/>
              <a:t> </a:t>
            </a:r>
          </a:p>
          <a:p>
            <a:pPr marL="234950" lvl="0" indent="-234950" algn="just">
              <a:buFont typeface="Wingdings" pitchFamily="2" charset="2"/>
              <a:buChar char="v"/>
            </a:pPr>
            <a:r>
              <a:rPr lang="en-US" sz="1100" dirty="0" smtClean="0"/>
              <a:t>As per section 28(iii) of the Act, income derived by a trade, professional or similar association from specific services performed for its members is chargeable to income tax under the head ‘Profit and gains of business or profession’. The provision was introduced to stop the exemption to the taxpayer who derives income for making profits as a result of rendering its specific services for its members in a commercial manner</a:t>
            </a:r>
            <a:r>
              <a:rPr lang="en-US" sz="1100" dirty="0" smtClean="0"/>
              <a:t>.</a:t>
            </a:r>
          </a:p>
          <a:p>
            <a:pPr marL="234950" lvl="0" indent="-234950" algn="just">
              <a:buFont typeface="Wingdings" pitchFamily="2" charset="2"/>
              <a:buChar char="v"/>
            </a:pPr>
            <a:endParaRPr lang="en-US" sz="1100" dirty="0" smtClean="0"/>
          </a:p>
          <a:p>
            <a:pPr marL="234950" lvl="0" indent="-234950" algn="just">
              <a:buFont typeface="Wingdings" pitchFamily="2" charset="2"/>
              <a:buChar char="v"/>
            </a:pPr>
            <a:r>
              <a:rPr lang="en-US" sz="1100" dirty="0" smtClean="0"/>
              <a:t>The </a:t>
            </a:r>
            <a:r>
              <a:rPr lang="en-US" sz="1100" dirty="0" err="1" smtClean="0"/>
              <a:t>Hon’ble</a:t>
            </a:r>
            <a:r>
              <a:rPr lang="en-US" sz="1100" dirty="0" smtClean="0"/>
              <a:t> Apex Court and various High Courts has laid down the following principles on ‘Principle of Mutuality’:</a:t>
            </a:r>
          </a:p>
          <a:p>
            <a:pPr algn="just"/>
            <a:r>
              <a:rPr lang="en-US" sz="1100" dirty="0" smtClean="0"/>
              <a:t> </a:t>
            </a:r>
          </a:p>
          <a:p>
            <a:pPr marL="457200" lvl="1" indent="-222250" algn="just">
              <a:buFont typeface="Wingdings" pitchFamily="2" charset="2"/>
              <a:buChar char="Ø"/>
            </a:pPr>
            <a:r>
              <a:rPr lang="en-US" sz="1100" dirty="0" smtClean="0"/>
              <a:t>There are  three principle conditions for application of the principle of mutuality</a:t>
            </a:r>
            <a:r>
              <a:rPr lang="en-US" sz="1100" dirty="0" smtClean="0"/>
              <a:t>;</a:t>
            </a:r>
          </a:p>
          <a:p>
            <a:pPr marL="457200" lvl="1" indent="-222250" algn="just">
              <a:buFont typeface="Wingdings" pitchFamily="2" charset="2"/>
              <a:buChar char="Ø"/>
            </a:pPr>
            <a:endParaRPr lang="en-US" sz="1100" dirty="0" smtClean="0"/>
          </a:p>
          <a:p>
            <a:pPr marL="692150" lvl="1" indent="-182563" algn="just">
              <a:buFont typeface="Wingdings" pitchFamily="2" charset="2"/>
              <a:buChar char="§"/>
            </a:pPr>
            <a:r>
              <a:rPr lang="en-US" sz="1100" b="1" dirty="0" smtClean="0"/>
              <a:t>Identity</a:t>
            </a:r>
            <a:r>
              <a:rPr lang="en-US" sz="1100" b="1" dirty="0" smtClean="0"/>
              <a:t>:</a:t>
            </a:r>
            <a:r>
              <a:rPr lang="en-US" sz="1100" dirty="0" smtClean="0"/>
              <a:t> There must be complete identity between the contributors and the participants. This means identity of the persons who are contributing are identical with the persons entitled to participate.</a:t>
            </a:r>
          </a:p>
          <a:p>
            <a:pPr algn="just"/>
            <a:r>
              <a:rPr lang="en-US" sz="1100" dirty="0" smtClean="0"/>
              <a:t> </a:t>
            </a:r>
            <a:endParaRPr lang="en-US"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5309667" y="2256136"/>
            <a:ext cx="3834333" cy="163122"/>
          </a:xfrm>
          <a:prstGeom prst="rect">
            <a:avLst/>
          </a:prstGeom>
        </p:spPr>
        <p:txBody>
          <a:bodyPr vert="horz" wrap="square" lIns="0" tIns="0" rIns="0" bIns="0" rtlCol="0">
            <a:spAutoFit/>
          </a:bodyPr>
          <a:lstStyle/>
          <a:p>
            <a:pPr marL="11390" marR="4559">
              <a:lnSpc>
                <a:spcPct val="106300"/>
              </a:lnSpc>
            </a:pPr>
            <a:endParaRPr sz="1000" dirty="0">
              <a:latin typeface="Gill Sans MT"/>
              <a:cs typeface="Gill Sans MT"/>
            </a:endParaRPr>
          </a:p>
        </p:txBody>
      </p:sp>
      <p:sp>
        <p:nvSpPr>
          <p:cNvPr id="6" name="object 5"/>
          <p:cNvSpPr txBox="1"/>
          <p:nvPr/>
        </p:nvSpPr>
        <p:spPr>
          <a:xfrm>
            <a:off x="4221050" y="4885039"/>
            <a:ext cx="4123252" cy="163122"/>
          </a:xfrm>
          <a:prstGeom prst="rect">
            <a:avLst/>
          </a:prstGeom>
        </p:spPr>
        <p:txBody>
          <a:bodyPr vert="horz" wrap="square" lIns="0" tIns="0" rIns="0" bIns="0" rtlCol="0">
            <a:spAutoFit/>
          </a:bodyPr>
          <a:lstStyle/>
          <a:p>
            <a:pPr marL="11390" marR="59799">
              <a:lnSpc>
                <a:spcPct val="106300"/>
              </a:lnSpc>
            </a:pPr>
            <a:endParaRPr sz="1000" dirty="0">
              <a:latin typeface="Gill Sans MT"/>
              <a:cs typeface="Gill Sans MT"/>
            </a:endParaRPr>
          </a:p>
        </p:txBody>
      </p:sp>
      <p:sp>
        <p:nvSpPr>
          <p:cNvPr id="13" name="TextBox 12"/>
          <p:cNvSpPr txBox="1"/>
          <p:nvPr/>
        </p:nvSpPr>
        <p:spPr>
          <a:xfrm>
            <a:off x="6" y="3477871"/>
            <a:ext cx="165690" cy="359810"/>
          </a:xfrm>
          <a:prstGeom prst="rect">
            <a:avLst/>
          </a:prstGeom>
          <a:noFill/>
        </p:spPr>
        <p:txBody>
          <a:bodyPr wrap="none" lIns="82012" tIns="41005" rIns="82012" bIns="41005" rtlCol="0">
            <a:spAutoFit/>
          </a:bodyPr>
          <a:lstStyle/>
          <a:p>
            <a:endParaRPr lang="en-US" dirty="0"/>
          </a:p>
        </p:txBody>
      </p:sp>
      <p:sp>
        <p:nvSpPr>
          <p:cNvPr id="15" name="object 12"/>
          <p:cNvSpPr/>
          <p:nvPr/>
        </p:nvSpPr>
        <p:spPr>
          <a:xfrm>
            <a:off x="4495801" y="672352"/>
            <a:ext cx="45719" cy="6185648"/>
          </a:xfrm>
          <a:custGeom>
            <a:avLst/>
            <a:gdLst/>
            <a:ahLst/>
            <a:cxnLst/>
            <a:rect l="l" t="t" r="r" b="b"/>
            <a:pathLst>
              <a:path h="5640070">
                <a:moveTo>
                  <a:pt x="0" y="0"/>
                </a:moveTo>
                <a:lnTo>
                  <a:pt x="0" y="5640070"/>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dirty="0"/>
          </a:p>
        </p:txBody>
      </p:sp>
      <p:sp>
        <p:nvSpPr>
          <p:cNvPr id="20" name="TextBox 19"/>
          <p:cNvSpPr txBox="1"/>
          <p:nvPr/>
        </p:nvSpPr>
        <p:spPr>
          <a:xfrm>
            <a:off x="7983716" y="2549356"/>
            <a:ext cx="165690" cy="359810"/>
          </a:xfrm>
          <a:prstGeom prst="rect">
            <a:avLst/>
          </a:prstGeom>
          <a:noFill/>
        </p:spPr>
        <p:txBody>
          <a:bodyPr wrap="none" lIns="82012" tIns="41005" rIns="82012" bIns="41005" rtlCol="0">
            <a:spAutoFit/>
          </a:bodyPr>
          <a:lstStyle/>
          <a:p>
            <a:endParaRPr lang="en-US" dirty="0"/>
          </a:p>
        </p:txBody>
      </p:sp>
      <p:sp>
        <p:nvSpPr>
          <p:cNvPr id="26" name="object 2"/>
          <p:cNvSpPr txBox="1"/>
          <p:nvPr/>
        </p:nvSpPr>
        <p:spPr>
          <a:xfrm>
            <a:off x="4240678" y="986608"/>
            <a:ext cx="3682189" cy="1278457"/>
          </a:xfrm>
          <a:prstGeom prst="rect">
            <a:avLst/>
          </a:prstGeom>
        </p:spPr>
        <p:txBody>
          <a:bodyPr vert="horz" wrap="square" lIns="0" tIns="0" rIns="0" bIns="0" rtlCol="0">
            <a:spAutoFit/>
          </a:bodyPr>
          <a:lstStyle/>
          <a:p>
            <a:pPr marL="515410"/>
            <a:endParaRPr sz="8200" dirty="0">
              <a:latin typeface="Century"/>
              <a:cs typeface="Century"/>
            </a:endParaRPr>
          </a:p>
        </p:txBody>
      </p:sp>
      <p:pic>
        <p:nvPicPr>
          <p:cNvPr id="28" name="Picture 2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81458" y="6320121"/>
            <a:ext cx="1163785" cy="252806"/>
          </a:xfrm>
          <a:prstGeom prst="rect">
            <a:avLst/>
          </a:prstGeom>
        </p:spPr>
      </p:pic>
      <p:sp>
        <p:nvSpPr>
          <p:cNvPr id="30" name="Title 1"/>
          <p:cNvSpPr txBox="1">
            <a:spLocks/>
          </p:cNvSpPr>
          <p:nvPr/>
        </p:nvSpPr>
        <p:spPr>
          <a:xfrm>
            <a:off x="8326817" y="6298402"/>
            <a:ext cx="364339" cy="217644"/>
          </a:xfrm>
          <a:prstGeom prst="rect">
            <a:avLst/>
          </a:prstGeom>
        </p:spPr>
        <p:txBody>
          <a:bodyPr vert="horz" lIns="89286" tIns="44642" rIns="89286" bIns="44642" rtlCol="0" anchor="t">
            <a:noAutofit/>
          </a:bodyPr>
          <a:lstStyle>
            <a:lvl1pPr algn="ctr" defTabSz="995507" rtl="0" eaLnBrk="1" latinLnBrk="0" hangingPunct="1">
              <a:spcBef>
                <a:spcPct val="0"/>
              </a:spcBef>
              <a:buNone/>
              <a:defRPr sz="4800" kern="1200">
                <a:solidFill>
                  <a:schemeClr val="tx1"/>
                </a:solidFill>
                <a:latin typeface="+mj-lt"/>
                <a:ea typeface="+mj-ea"/>
                <a:cs typeface="+mj-cs"/>
              </a:defRPr>
            </a:lvl1pPr>
          </a:lstStyle>
          <a:p>
            <a:r>
              <a:rPr lang="en-US" sz="1300" b="1" dirty="0" smtClean="0">
                <a:solidFill>
                  <a:schemeClr val="bg1"/>
                </a:solidFill>
              </a:rPr>
              <a:t>04</a:t>
            </a:r>
            <a:endParaRPr lang="en-US" sz="1300" b="1" dirty="0">
              <a:solidFill>
                <a:schemeClr val="bg1"/>
              </a:solidFill>
            </a:endParaRPr>
          </a:p>
        </p:txBody>
      </p:sp>
      <p:pic>
        <p:nvPicPr>
          <p:cNvPr id="32" name="Picture 3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7090" y="201709"/>
            <a:ext cx="8866910" cy="470647"/>
          </a:xfrm>
          <a:prstGeom prst="rect">
            <a:avLst/>
          </a:prstGeom>
        </p:spPr>
      </p:pic>
      <p:sp>
        <p:nvSpPr>
          <p:cNvPr id="14" name="object 8"/>
          <p:cNvSpPr txBox="1"/>
          <p:nvPr/>
        </p:nvSpPr>
        <p:spPr>
          <a:xfrm>
            <a:off x="4628285" y="731059"/>
            <a:ext cx="4190999" cy="553998"/>
          </a:xfrm>
          <a:prstGeom prst="rect">
            <a:avLst/>
          </a:prstGeom>
        </p:spPr>
        <p:txBody>
          <a:bodyPr vert="horz" wrap="square" lIns="0" tIns="0" rIns="0" bIns="0" rtlCol="0">
            <a:spAutoFit/>
          </a:bodyPr>
          <a:lstStyle/>
          <a:p>
            <a:pPr lvl="0" algn="just"/>
            <a:r>
              <a:rPr lang="en-IN" spc="-5" dirty="0" smtClean="0">
                <a:solidFill>
                  <a:srgbClr val="1F487C"/>
                </a:solidFill>
                <a:latin typeface="Franklin Gothic Demi Cond"/>
                <a:cs typeface="Franklin Gothic Demi Cond"/>
              </a:rPr>
              <a:t>2. </a:t>
            </a:r>
            <a:r>
              <a:rPr lang="en-US" spc="-5" dirty="0" smtClean="0">
                <a:solidFill>
                  <a:srgbClr val="1F487C"/>
                </a:solidFill>
                <a:latin typeface="Franklin Gothic Demi Cond"/>
                <a:cs typeface="Franklin Gothic Demi Cond"/>
              </a:rPr>
              <a:t>Depreciation claim on government approvals and non-compete fees disallowed by </a:t>
            </a:r>
            <a:r>
              <a:rPr lang="en-US" spc="-5" dirty="0" smtClean="0">
                <a:solidFill>
                  <a:srgbClr val="1F487C"/>
                </a:solidFill>
                <a:latin typeface="Franklin Gothic Demi Cond"/>
                <a:cs typeface="Franklin Gothic Demi Cond"/>
              </a:rPr>
              <a:t>Tribunal</a:t>
            </a:r>
            <a:endParaRPr lang="en-US" spc="-5" dirty="0" smtClean="0">
              <a:solidFill>
                <a:srgbClr val="1F487C"/>
              </a:solidFill>
              <a:latin typeface="Franklin Gothic Demi Cond"/>
              <a:cs typeface="Franklin Gothic Demi Cond"/>
            </a:endParaRPr>
          </a:p>
        </p:txBody>
      </p:sp>
      <p:cxnSp>
        <p:nvCxnSpPr>
          <p:cNvPr id="17" name="Straight Connector 16"/>
          <p:cNvCxnSpPr/>
          <p:nvPr/>
        </p:nvCxnSpPr>
        <p:spPr>
          <a:xfrm>
            <a:off x="4629375" y="1308463"/>
            <a:ext cx="4190999"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object 8"/>
          <p:cNvSpPr txBox="1"/>
          <p:nvPr/>
        </p:nvSpPr>
        <p:spPr>
          <a:xfrm>
            <a:off x="4590185" y="626106"/>
            <a:ext cx="4325215" cy="2031325"/>
          </a:xfrm>
          <a:prstGeom prst="rect">
            <a:avLst/>
          </a:prstGeom>
        </p:spPr>
        <p:txBody>
          <a:bodyPr vert="horz" wrap="square" lIns="0" tIns="0" rIns="0" bIns="0" rtlCol="0">
            <a:spAutoFit/>
          </a:bodyPr>
          <a:lstStyle/>
          <a:p>
            <a:pPr marL="2057159" algn="just"/>
            <a:endParaRPr lang="en-US" sz="1100" b="1" u="sng" dirty="0" smtClean="0"/>
          </a:p>
          <a:p>
            <a:pPr marL="2057159" algn="just"/>
            <a:endParaRPr lang="en-US" sz="1100" b="1" u="sng" dirty="0" smtClean="0"/>
          </a:p>
          <a:p>
            <a:pPr marL="2057159" algn="just"/>
            <a:endParaRPr lang="en-US" sz="1100" b="1" u="sng" dirty="0" smtClean="0"/>
          </a:p>
          <a:p>
            <a:pPr marL="2057159" algn="just"/>
            <a:endParaRPr lang="en-US" sz="1100" b="1" u="sng" dirty="0" smtClean="0"/>
          </a:p>
          <a:p>
            <a:pPr marL="1825411" algn="just"/>
            <a:endParaRPr lang="en-US" sz="1100" dirty="0" smtClean="0"/>
          </a:p>
          <a:p>
            <a:pPr marL="1825411" algn="just"/>
            <a:r>
              <a:rPr lang="en-US" sz="1100" dirty="0" smtClean="0"/>
              <a:t>Delhi Income Tax Appellate Tribunal (Tribunal) in the case of Pitney Bowes India (P) Ltd. (‘</a:t>
            </a:r>
            <a:r>
              <a:rPr lang="en-US" sz="1100" dirty="0" err="1" smtClean="0"/>
              <a:t>Assessee</a:t>
            </a:r>
            <a:r>
              <a:rPr lang="en-US" sz="1100" dirty="0" smtClean="0"/>
              <a:t>’) dealt with the issue of allowance of depreciation claim on certain government approvals and non-compete fees, in terms of the provisions of the Income-tax Act, 1961 (</a:t>
            </a:r>
            <a:r>
              <a:rPr lang="en-US" sz="1100" dirty="0" err="1" smtClean="0"/>
              <a:t>‘the</a:t>
            </a:r>
            <a:r>
              <a:rPr lang="en-US" sz="1100" dirty="0" smtClean="0"/>
              <a:t> Act’). </a:t>
            </a:r>
          </a:p>
        </p:txBody>
      </p:sp>
      <p:sp>
        <p:nvSpPr>
          <p:cNvPr id="19" name="TextBox 18"/>
          <p:cNvSpPr txBox="1"/>
          <p:nvPr/>
        </p:nvSpPr>
        <p:spPr>
          <a:xfrm>
            <a:off x="132261" y="685800"/>
            <a:ext cx="4211139" cy="4662760"/>
          </a:xfrm>
          <a:prstGeom prst="rect">
            <a:avLst/>
          </a:prstGeom>
          <a:noFill/>
        </p:spPr>
        <p:txBody>
          <a:bodyPr wrap="square" lIns="91387" tIns="45693" rIns="91387" bIns="45693" rtlCol="0">
            <a:spAutoFit/>
          </a:bodyPr>
          <a:lstStyle/>
          <a:p>
            <a:pPr marL="457200" lvl="0" indent="-222250" algn="just">
              <a:buFont typeface="Wingdings" pitchFamily="2" charset="2"/>
              <a:buChar char="§"/>
            </a:pPr>
            <a:r>
              <a:rPr lang="en-US" sz="1100" b="1" dirty="0" smtClean="0"/>
              <a:t>Excess </a:t>
            </a:r>
            <a:r>
              <a:rPr lang="en-US" sz="1100" b="1" dirty="0" smtClean="0"/>
              <a:t>Funds</a:t>
            </a:r>
            <a:r>
              <a:rPr lang="en-US" sz="1100" dirty="0" smtClean="0"/>
              <a:t>: The actions of the participants and the contributors must be in furtherance of the mandate of the association</a:t>
            </a:r>
            <a:r>
              <a:rPr lang="en-US" sz="1100" dirty="0" smtClean="0"/>
              <a:t>.</a:t>
            </a:r>
          </a:p>
          <a:p>
            <a:pPr marL="457200" lvl="0" indent="-222250" algn="just">
              <a:buFont typeface="Wingdings" pitchFamily="2" charset="2"/>
              <a:buChar char="§"/>
            </a:pPr>
            <a:endParaRPr lang="en-US" sz="1100" dirty="0" smtClean="0"/>
          </a:p>
          <a:p>
            <a:pPr marL="457200" lvl="0" indent="-222250" algn="just">
              <a:buFont typeface="Wingdings" pitchFamily="2" charset="2"/>
              <a:buChar char="§"/>
            </a:pPr>
            <a:r>
              <a:rPr lang="en-US" sz="1100" b="1" dirty="0" smtClean="0"/>
              <a:t>Absence </a:t>
            </a:r>
            <a:r>
              <a:rPr lang="en-US" sz="1100" b="1" dirty="0" smtClean="0"/>
              <a:t>of profiteering</a:t>
            </a:r>
            <a:r>
              <a:rPr lang="en-US" sz="1100" dirty="0" smtClean="0"/>
              <a:t>: The basic principle is that ‘no one can make profit out of himself. There must be no scope of profiteering by the contributors from the fund made by them, which could only be expended for mutual benefit or returned to themselves.</a:t>
            </a:r>
          </a:p>
          <a:p>
            <a:pPr algn="just"/>
            <a:r>
              <a:rPr lang="en-US" sz="1100" dirty="0" smtClean="0"/>
              <a:t> </a:t>
            </a:r>
          </a:p>
          <a:p>
            <a:pPr marL="234950" lvl="1" indent="-234950" algn="just">
              <a:buFont typeface="Wingdings" pitchFamily="2" charset="2"/>
              <a:buChar char="v"/>
            </a:pPr>
            <a:r>
              <a:rPr lang="en-US" sz="1100" dirty="0" smtClean="0"/>
              <a:t>Simply because some incidental activity of the taxpayer (the member) is revenue generating that does not give any justification to hold that it is tainted with commerciality and reaches the point where a relationship of mutually ends and that of trading begins</a:t>
            </a:r>
            <a:r>
              <a:rPr lang="en-US" sz="1100" dirty="0" smtClean="0"/>
              <a:t>.</a:t>
            </a:r>
          </a:p>
          <a:p>
            <a:pPr marL="234950" lvl="1" indent="-234950" algn="just">
              <a:buFont typeface="Wingdings" pitchFamily="2" charset="2"/>
              <a:buChar char="v"/>
            </a:pPr>
            <a:endParaRPr lang="en-US" sz="1100" dirty="0" smtClean="0"/>
          </a:p>
          <a:p>
            <a:pPr marL="234950" lvl="1" indent="-234950" algn="just">
              <a:buFont typeface="Wingdings" pitchFamily="2" charset="2"/>
              <a:buChar char="v"/>
            </a:pPr>
            <a:r>
              <a:rPr lang="en-US" sz="1100" dirty="0" smtClean="0"/>
              <a:t>The </a:t>
            </a:r>
            <a:r>
              <a:rPr lang="en-US" sz="1100" dirty="0" smtClean="0"/>
              <a:t>case of the </a:t>
            </a:r>
            <a:r>
              <a:rPr lang="en-US" sz="1100" dirty="0" err="1" smtClean="0"/>
              <a:t>assessee</a:t>
            </a:r>
            <a:r>
              <a:rPr lang="en-US" sz="1100" dirty="0" smtClean="0"/>
              <a:t> falls within the four corner of the ambit of the ‘Principle of Mutuality’. Therefore, the income would not be taxable in the hands and KPMGI, accordingly, the </a:t>
            </a:r>
            <a:r>
              <a:rPr lang="en-US" sz="1100" dirty="0" err="1" smtClean="0"/>
              <a:t>assessee</a:t>
            </a:r>
            <a:r>
              <a:rPr lang="en-US" sz="1100" dirty="0" smtClean="0"/>
              <a:t> was not required to withhold taxes on such payments. </a:t>
            </a:r>
          </a:p>
          <a:p>
            <a:pPr algn="just"/>
            <a:r>
              <a:rPr lang="en-US" sz="1100" dirty="0" smtClean="0"/>
              <a:t> </a:t>
            </a:r>
          </a:p>
          <a:p>
            <a:pPr algn="just"/>
            <a:r>
              <a:rPr lang="en-US" sz="1100" u="sng" dirty="0" smtClean="0"/>
              <a:t> </a:t>
            </a:r>
            <a:r>
              <a:rPr lang="en-US" sz="1100" b="1" u="sng" dirty="0" smtClean="0"/>
              <a:t>NANGIA’S TAKE  </a:t>
            </a:r>
          </a:p>
          <a:p>
            <a:pPr algn="just"/>
            <a:endParaRPr lang="en-US" sz="1100" b="1" i="1" dirty="0" smtClean="0"/>
          </a:p>
          <a:p>
            <a:pPr algn="just"/>
            <a:r>
              <a:rPr lang="en-US" sz="1100" b="1" i="1" dirty="0" smtClean="0"/>
              <a:t>If </a:t>
            </a:r>
            <a:r>
              <a:rPr lang="en-US" sz="1100" b="1" i="1" dirty="0" smtClean="0"/>
              <a:t>the arrangement is such that it satisfies the conditions of the ‘Principle of Mutuality’, the reimbursement of cost is not taxable and there will be no obligation to withhold taxes on such payments.</a:t>
            </a:r>
            <a:endParaRPr lang="en-US" sz="1100" dirty="0" smtClean="0"/>
          </a:p>
          <a:p>
            <a:pPr algn="just"/>
            <a:r>
              <a:rPr lang="en-US" sz="1100" dirty="0" smtClean="0"/>
              <a:t/>
            </a:r>
            <a:br>
              <a:rPr lang="en-US" sz="1100" dirty="0" smtClean="0"/>
            </a:br>
            <a:r>
              <a:rPr lang="en-US" sz="1100" dirty="0" smtClean="0"/>
              <a:t> </a:t>
            </a:r>
            <a:endParaRPr lang="en-US" sz="1100" dirty="0"/>
          </a:p>
        </p:txBody>
      </p:sp>
      <p:pic>
        <p:nvPicPr>
          <p:cNvPr id="21" name="Picture 20" descr="QQWE.png"/>
          <p:cNvPicPr>
            <a:picLocks noChangeAspect="1"/>
          </p:cNvPicPr>
          <p:nvPr/>
        </p:nvPicPr>
        <p:blipFill>
          <a:blip r:embed="rId5" cstate="print"/>
          <a:stretch>
            <a:fillRect/>
          </a:stretch>
        </p:blipFill>
        <p:spPr>
          <a:xfrm>
            <a:off x="4629375" y="1510937"/>
            <a:ext cx="1542826" cy="1156064"/>
          </a:xfrm>
          <a:prstGeom prst="rect">
            <a:avLst/>
          </a:prstGeom>
        </p:spPr>
      </p:pic>
      <p:sp>
        <p:nvSpPr>
          <p:cNvPr id="23" name="TextBox 22"/>
          <p:cNvSpPr txBox="1"/>
          <p:nvPr/>
        </p:nvSpPr>
        <p:spPr>
          <a:xfrm>
            <a:off x="4648200" y="2640874"/>
            <a:ext cx="4211139" cy="3985652"/>
          </a:xfrm>
          <a:prstGeom prst="rect">
            <a:avLst/>
          </a:prstGeom>
          <a:noFill/>
        </p:spPr>
        <p:txBody>
          <a:bodyPr wrap="square" lIns="91387" tIns="45693" rIns="91387" bIns="45693" rtlCol="0">
            <a:spAutoFit/>
          </a:bodyPr>
          <a:lstStyle/>
          <a:p>
            <a:pPr algn="just"/>
            <a:r>
              <a:rPr lang="en-US" sz="1100" b="1" u="sng" dirty="0" smtClean="0"/>
              <a:t>Facts and B</a:t>
            </a:r>
            <a:r>
              <a:rPr lang="en-US" sz="1100" b="1" u="sng" dirty="0" smtClean="0"/>
              <a:t>ackground</a:t>
            </a:r>
          </a:p>
          <a:p>
            <a:pPr algn="just"/>
            <a:endParaRPr lang="en-US" sz="1100" dirty="0" smtClean="0"/>
          </a:p>
          <a:p>
            <a:pPr algn="just"/>
            <a:r>
              <a:rPr lang="en-US" sz="1100" dirty="0" smtClean="0"/>
              <a:t>The </a:t>
            </a:r>
            <a:r>
              <a:rPr lang="en-US" sz="1100" dirty="0" err="1" smtClean="0"/>
              <a:t>Assessee</a:t>
            </a:r>
            <a:r>
              <a:rPr lang="en-US" sz="1100" dirty="0" smtClean="0"/>
              <a:t> is a subsidiary of a US company. Prior to formation of the </a:t>
            </a:r>
            <a:r>
              <a:rPr lang="en-US" sz="1100" dirty="0" err="1" smtClean="0"/>
              <a:t>Assessee</a:t>
            </a:r>
            <a:r>
              <a:rPr lang="en-US" sz="1100" dirty="0" smtClean="0"/>
              <a:t>, its holding company had authorized another company, KOAL to distribute and sell its products in India and, in respect thereof, KOAL had obtained approvals from the regulatory authorities (government approvals). After the </a:t>
            </a:r>
            <a:r>
              <a:rPr lang="en-US" sz="1100" dirty="0" err="1" smtClean="0"/>
              <a:t>Assessee</a:t>
            </a:r>
            <a:r>
              <a:rPr lang="en-US" sz="1100" dirty="0" smtClean="0"/>
              <a:t> was formed, the </a:t>
            </a:r>
            <a:r>
              <a:rPr lang="en-US" sz="1100" dirty="0" err="1" smtClean="0"/>
              <a:t>Assessee</a:t>
            </a:r>
            <a:r>
              <a:rPr lang="en-US" sz="1100" dirty="0" smtClean="0"/>
              <a:t> acquired KOAL’s business by way of a slump sale. Post the acquisition, the </a:t>
            </a:r>
            <a:r>
              <a:rPr lang="en-US" sz="1100" dirty="0" err="1" smtClean="0"/>
              <a:t>Assessee</a:t>
            </a:r>
            <a:r>
              <a:rPr lang="en-US" sz="1100" dirty="0" smtClean="0"/>
              <a:t> allocated the slump purchase price on the basis of the valuation report and assigned values, inter alia, to the government approvals and non-compete fees, and claimed depreciation thereon by classifying them as “intangible assets”.</a:t>
            </a:r>
          </a:p>
          <a:p>
            <a:pPr algn="just"/>
            <a:r>
              <a:rPr lang="en-US" sz="1100" b="1" dirty="0" smtClean="0"/>
              <a:t> </a:t>
            </a:r>
            <a:endParaRPr lang="en-US" sz="1100" dirty="0" smtClean="0"/>
          </a:p>
          <a:p>
            <a:pPr algn="just"/>
            <a:r>
              <a:rPr lang="en-US" sz="1100" b="1" dirty="0" smtClean="0"/>
              <a:t>Tribunal’s </a:t>
            </a:r>
            <a:r>
              <a:rPr lang="en-US" sz="1100" b="1" dirty="0" smtClean="0"/>
              <a:t>ruling</a:t>
            </a:r>
          </a:p>
          <a:p>
            <a:pPr algn="just"/>
            <a:endParaRPr lang="en-US" sz="1100" dirty="0" smtClean="0"/>
          </a:p>
          <a:p>
            <a:pPr algn="just"/>
            <a:r>
              <a:rPr lang="en-US" sz="1100" dirty="0" smtClean="0"/>
              <a:t>The Tribunal agreed with the Taxpayer that items like business know-how, customer and vendor lists etc., are rights of business or commercial nature, similar to other items enumerated in the definition of “intangible assets” and, hence, eligible for depreciation. Hence, the Tribunal directed that the Taxpayer should be allowed depreciation on goodwill to the extent of excess of slump sale consideration over tangible assets, the government approvals, non-compete fees and adjustment of liabilities taken </a:t>
            </a:r>
            <a:r>
              <a:rPr lang="en-US" sz="1100" dirty="0" smtClean="0"/>
              <a:t>over.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5309667" y="2256136"/>
            <a:ext cx="3834333" cy="163122"/>
          </a:xfrm>
          <a:prstGeom prst="rect">
            <a:avLst/>
          </a:prstGeom>
        </p:spPr>
        <p:txBody>
          <a:bodyPr vert="horz" wrap="square" lIns="0" tIns="0" rIns="0" bIns="0" rtlCol="0">
            <a:spAutoFit/>
          </a:bodyPr>
          <a:lstStyle/>
          <a:p>
            <a:pPr marL="11390" marR="4559">
              <a:lnSpc>
                <a:spcPct val="106300"/>
              </a:lnSpc>
            </a:pPr>
            <a:endParaRPr sz="1000" dirty="0">
              <a:latin typeface="Gill Sans MT"/>
              <a:cs typeface="Gill Sans MT"/>
            </a:endParaRPr>
          </a:p>
        </p:txBody>
      </p:sp>
      <p:sp>
        <p:nvSpPr>
          <p:cNvPr id="6" name="object 5"/>
          <p:cNvSpPr txBox="1"/>
          <p:nvPr/>
        </p:nvSpPr>
        <p:spPr>
          <a:xfrm>
            <a:off x="4221050" y="4885039"/>
            <a:ext cx="4123252" cy="163122"/>
          </a:xfrm>
          <a:prstGeom prst="rect">
            <a:avLst/>
          </a:prstGeom>
        </p:spPr>
        <p:txBody>
          <a:bodyPr vert="horz" wrap="square" lIns="0" tIns="0" rIns="0" bIns="0" rtlCol="0">
            <a:spAutoFit/>
          </a:bodyPr>
          <a:lstStyle/>
          <a:p>
            <a:pPr marL="11390" marR="59799">
              <a:lnSpc>
                <a:spcPct val="106300"/>
              </a:lnSpc>
            </a:pPr>
            <a:endParaRPr sz="1000" dirty="0">
              <a:latin typeface="Gill Sans MT"/>
              <a:cs typeface="Gill Sans MT"/>
            </a:endParaRPr>
          </a:p>
        </p:txBody>
      </p:sp>
      <p:sp>
        <p:nvSpPr>
          <p:cNvPr id="13" name="TextBox 12"/>
          <p:cNvSpPr txBox="1"/>
          <p:nvPr/>
        </p:nvSpPr>
        <p:spPr>
          <a:xfrm>
            <a:off x="6" y="3477871"/>
            <a:ext cx="165690" cy="359810"/>
          </a:xfrm>
          <a:prstGeom prst="rect">
            <a:avLst/>
          </a:prstGeom>
          <a:noFill/>
        </p:spPr>
        <p:txBody>
          <a:bodyPr wrap="none" lIns="82012" tIns="41005" rIns="82012" bIns="41005" rtlCol="0">
            <a:spAutoFit/>
          </a:bodyPr>
          <a:lstStyle/>
          <a:p>
            <a:endParaRPr lang="en-US" dirty="0"/>
          </a:p>
        </p:txBody>
      </p:sp>
      <p:sp>
        <p:nvSpPr>
          <p:cNvPr id="15" name="object 12"/>
          <p:cNvSpPr/>
          <p:nvPr/>
        </p:nvSpPr>
        <p:spPr>
          <a:xfrm>
            <a:off x="4495801" y="672352"/>
            <a:ext cx="45719" cy="6185648"/>
          </a:xfrm>
          <a:custGeom>
            <a:avLst/>
            <a:gdLst/>
            <a:ahLst/>
            <a:cxnLst/>
            <a:rect l="l" t="t" r="r" b="b"/>
            <a:pathLst>
              <a:path h="5640070">
                <a:moveTo>
                  <a:pt x="0" y="0"/>
                </a:moveTo>
                <a:lnTo>
                  <a:pt x="0" y="5640070"/>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dirty="0"/>
          </a:p>
        </p:txBody>
      </p:sp>
      <p:sp>
        <p:nvSpPr>
          <p:cNvPr id="20" name="TextBox 19"/>
          <p:cNvSpPr txBox="1"/>
          <p:nvPr/>
        </p:nvSpPr>
        <p:spPr>
          <a:xfrm>
            <a:off x="7983716" y="2549356"/>
            <a:ext cx="165690" cy="359810"/>
          </a:xfrm>
          <a:prstGeom prst="rect">
            <a:avLst/>
          </a:prstGeom>
          <a:noFill/>
        </p:spPr>
        <p:txBody>
          <a:bodyPr wrap="none" lIns="82012" tIns="41005" rIns="82012" bIns="41005" rtlCol="0">
            <a:spAutoFit/>
          </a:bodyPr>
          <a:lstStyle/>
          <a:p>
            <a:endParaRPr lang="en-US" dirty="0"/>
          </a:p>
        </p:txBody>
      </p:sp>
      <p:sp>
        <p:nvSpPr>
          <p:cNvPr id="26" name="object 2"/>
          <p:cNvSpPr txBox="1"/>
          <p:nvPr/>
        </p:nvSpPr>
        <p:spPr>
          <a:xfrm>
            <a:off x="4240678" y="986608"/>
            <a:ext cx="3682189" cy="1278457"/>
          </a:xfrm>
          <a:prstGeom prst="rect">
            <a:avLst/>
          </a:prstGeom>
        </p:spPr>
        <p:txBody>
          <a:bodyPr vert="horz" wrap="square" lIns="0" tIns="0" rIns="0" bIns="0" rtlCol="0">
            <a:spAutoFit/>
          </a:bodyPr>
          <a:lstStyle/>
          <a:p>
            <a:pPr marL="515410"/>
            <a:endParaRPr sz="8200" dirty="0">
              <a:latin typeface="Century"/>
              <a:cs typeface="Century"/>
            </a:endParaRPr>
          </a:p>
        </p:txBody>
      </p:sp>
      <p:pic>
        <p:nvPicPr>
          <p:cNvPr id="28" name="Picture 2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81458" y="6320121"/>
            <a:ext cx="1163785" cy="252806"/>
          </a:xfrm>
          <a:prstGeom prst="rect">
            <a:avLst/>
          </a:prstGeom>
        </p:spPr>
      </p:pic>
      <p:sp>
        <p:nvSpPr>
          <p:cNvPr id="30" name="Title 1"/>
          <p:cNvSpPr txBox="1">
            <a:spLocks/>
          </p:cNvSpPr>
          <p:nvPr/>
        </p:nvSpPr>
        <p:spPr>
          <a:xfrm>
            <a:off x="8326817" y="6298402"/>
            <a:ext cx="364339" cy="217644"/>
          </a:xfrm>
          <a:prstGeom prst="rect">
            <a:avLst/>
          </a:prstGeom>
        </p:spPr>
        <p:txBody>
          <a:bodyPr vert="horz" lIns="89286" tIns="44642" rIns="89286" bIns="44642" rtlCol="0" anchor="t">
            <a:noAutofit/>
          </a:bodyPr>
          <a:lstStyle>
            <a:lvl1pPr algn="ctr" defTabSz="995507" rtl="0" eaLnBrk="1" latinLnBrk="0" hangingPunct="1">
              <a:spcBef>
                <a:spcPct val="0"/>
              </a:spcBef>
              <a:buNone/>
              <a:defRPr sz="4800" kern="1200">
                <a:solidFill>
                  <a:schemeClr val="tx1"/>
                </a:solidFill>
                <a:latin typeface="+mj-lt"/>
                <a:ea typeface="+mj-ea"/>
                <a:cs typeface="+mj-cs"/>
              </a:defRPr>
            </a:lvl1pPr>
          </a:lstStyle>
          <a:p>
            <a:r>
              <a:rPr lang="en-US" sz="1300" b="1" dirty="0" smtClean="0">
                <a:solidFill>
                  <a:schemeClr val="bg1"/>
                </a:solidFill>
              </a:rPr>
              <a:t>05</a:t>
            </a:r>
            <a:endParaRPr lang="en-US" sz="1300" b="1" dirty="0">
              <a:solidFill>
                <a:schemeClr val="bg1"/>
              </a:solidFill>
            </a:endParaRPr>
          </a:p>
        </p:txBody>
      </p:sp>
      <p:pic>
        <p:nvPicPr>
          <p:cNvPr id="32" name="Picture 3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7090" y="201709"/>
            <a:ext cx="8866910" cy="470647"/>
          </a:xfrm>
          <a:prstGeom prst="rect">
            <a:avLst/>
          </a:prstGeom>
        </p:spPr>
      </p:pic>
      <p:sp>
        <p:nvSpPr>
          <p:cNvPr id="24" name="TextBox 23"/>
          <p:cNvSpPr txBox="1"/>
          <p:nvPr/>
        </p:nvSpPr>
        <p:spPr>
          <a:xfrm>
            <a:off x="76200" y="685800"/>
            <a:ext cx="4267200" cy="4324206"/>
          </a:xfrm>
          <a:prstGeom prst="rect">
            <a:avLst/>
          </a:prstGeom>
          <a:noFill/>
        </p:spPr>
        <p:txBody>
          <a:bodyPr wrap="square" lIns="91387" tIns="45693" rIns="91387" bIns="45693" rtlCol="0">
            <a:spAutoFit/>
          </a:bodyPr>
          <a:lstStyle/>
          <a:p>
            <a:pPr algn="just"/>
            <a:r>
              <a:rPr lang="en-US" sz="1100" dirty="0" smtClean="0"/>
              <a:t>The </a:t>
            </a:r>
            <a:r>
              <a:rPr lang="en-US" sz="1100" dirty="0" smtClean="0"/>
              <a:t>Tribunal rejected the depreciation claim on both the items and, furthermore, rejected the </a:t>
            </a:r>
            <a:r>
              <a:rPr lang="en-US" sz="1100" dirty="0" err="1" smtClean="0"/>
              <a:t>Assessee’s</a:t>
            </a:r>
            <a:r>
              <a:rPr lang="en-US" sz="1100" dirty="0" smtClean="0"/>
              <a:t> alternative claim of classifying them as “goodwill”. The Tribunal held that the government approvals were specific to the holding company products and were not assigned to the </a:t>
            </a:r>
            <a:r>
              <a:rPr lang="en-US" sz="1100" dirty="0" err="1" smtClean="0"/>
              <a:t>Assessee</a:t>
            </a:r>
            <a:r>
              <a:rPr lang="en-US" sz="1100" dirty="0" smtClean="0"/>
              <a:t>. In fact, the </a:t>
            </a:r>
            <a:r>
              <a:rPr lang="en-US" sz="1100" dirty="0" err="1" smtClean="0"/>
              <a:t>Assessee</a:t>
            </a:r>
            <a:r>
              <a:rPr lang="en-US" sz="1100" dirty="0" smtClean="0"/>
              <a:t> had to obtain fresh approval post the acquisition. On non-compete fees, the Tribunal followed the jurisdictional Delhi High Court (HC) ruling in the case of Sharp Business System, in which it had taken an adverse view on allowance of depreciation on non-compete fees. On the </a:t>
            </a:r>
            <a:r>
              <a:rPr lang="en-US" sz="1100" dirty="0" err="1" smtClean="0"/>
              <a:t>Assessee’s</a:t>
            </a:r>
            <a:r>
              <a:rPr lang="en-US" sz="1100" dirty="0" smtClean="0"/>
              <a:t> alternative claim of depreciation on goodwill, the Tribunal, on principle, held that depreciation was admissible on excess of slump sale consideration over tangible assets, the government approvals, non-compete fees and adjustment of liabilities taken over</a:t>
            </a:r>
            <a:r>
              <a:rPr lang="en-US" sz="1100" dirty="0" smtClean="0"/>
              <a:t>.</a:t>
            </a:r>
          </a:p>
          <a:p>
            <a:pPr algn="just"/>
            <a:endParaRPr lang="en-US" sz="1100" dirty="0" smtClean="0"/>
          </a:p>
          <a:p>
            <a:pPr algn="just"/>
            <a:r>
              <a:rPr lang="en-US" sz="1100" b="1" u="sng" dirty="0" smtClean="0"/>
              <a:t>NANGIA’S TAKE</a:t>
            </a:r>
          </a:p>
          <a:p>
            <a:pPr algn="just"/>
            <a:endParaRPr lang="en-US" sz="1100" dirty="0" smtClean="0"/>
          </a:p>
          <a:p>
            <a:pPr algn="just"/>
            <a:r>
              <a:rPr lang="en-US" sz="1100" b="1" i="1" dirty="0" smtClean="0"/>
              <a:t>Though </a:t>
            </a:r>
            <a:r>
              <a:rPr lang="en-US" sz="1100" b="1" i="1" dirty="0" smtClean="0"/>
              <a:t>the Tribunal admitted depreciation on residual commercial rights but the same were not specifically identified in the valuation report for allocation of values. Hence it is imperative that </a:t>
            </a:r>
            <a:r>
              <a:rPr lang="en-US" sz="1100" b="1" i="1" dirty="0" err="1" smtClean="0"/>
              <a:t>Assessees</a:t>
            </a:r>
            <a:r>
              <a:rPr lang="en-US" sz="1100" b="1" i="1" dirty="0" smtClean="0"/>
              <a:t> consider the principles arising from the present ruling in the exercise of allocation of slump purchase price to individual assets and liabilities. There are conflicting rulings on </a:t>
            </a:r>
            <a:r>
              <a:rPr lang="en-US" sz="1100" b="1" i="1" dirty="0" err="1" smtClean="0"/>
              <a:t>allowability</a:t>
            </a:r>
            <a:r>
              <a:rPr lang="en-US" sz="1100" b="1" i="1" dirty="0" smtClean="0"/>
              <a:t> of depreciation on non-compete fees, hence, </a:t>
            </a:r>
            <a:r>
              <a:rPr lang="en-US" sz="1100" b="1" i="1" dirty="0" err="1" smtClean="0"/>
              <a:t>assessees</a:t>
            </a:r>
            <a:r>
              <a:rPr lang="en-US" sz="1100" b="1" i="1" dirty="0" smtClean="0"/>
              <a:t> in other jurisdictions may be able to rely on favorable rulings. </a:t>
            </a:r>
            <a:endParaRPr lang="en-US" sz="1100" dirty="0" smtClean="0"/>
          </a:p>
          <a:p>
            <a:pPr algn="just"/>
            <a:endParaRPr lang="en-US" sz="1100" dirty="0"/>
          </a:p>
        </p:txBody>
      </p:sp>
      <p:sp>
        <p:nvSpPr>
          <p:cNvPr id="18" name="object 8"/>
          <p:cNvSpPr txBox="1"/>
          <p:nvPr/>
        </p:nvSpPr>
        <p:spPr>
          <a:xfrm>
            <a:off x="4648202" y="757699"/>
            <a:ext cx="4190999" cy="830997"/>
          </a:xfrm>
          <a:prstGeom prst="rect">
            <a:avLst/>
          </a:prstGeom>
        </p:spPr>
        <p:txBody>
          <a:bodyPr vert="horz" wrap="square" lIns="0" tIns="0" rIns="0" bIns="0" rtlCol="0">
            <a:spAutoFit/>
          </a:bodyPr>
          <a:lstStyle/>
          <a:p>
            <a:pPr lvl="0" algn="just"/>
            <a:r>
              <a:rPr lang="en-IN" spc="-5" dirty="0" smtClean="0">
                <a:solidFill>
                  <a:srgbClr val="1F487C"/>
                </a:solidFill>
                <a:latin typeface="Franklin Gothic Demi Cond"/>
                <a:cs typeface="Franklin Gothic Demi Cond"/>
              </a:rPr>
              <a:t>3. </a:t>
            </a:r>
            <a:r>
              <a:rPr lang="en-IN" spc="-5" dirty="0" smtClean="0">
                <a:solidFill>
                  <a:srgbClr val="1F487C"/>
                </a:solidFill>
                <a:latin typeface="Franklin Gothic Demi Cond"/>
                <a:cs typeface="Franklin Gothic Demi Cond"/>
              </a:rPr>
              <a:t>  </a:t>
            </a:r>
            <a:r>
              <a:rPr lang="en-US" spc="-5" dirty="0" smtClean="0">
                <a:solidFill>
                  <a:srgbClr val="1F487C"/>
                </a:solidFill>
                <a:latin typeface="Franklin Gothic Demi Cond"/>
                <a:cs typeface="Franklin Gothic Demi Cond"/>
              </a:rPr>
              <a:t>CBDT </a:t>
            </a:r>
            <a:r>
              <a:rPr lang="en-US" spc="-5" dirty="0" smtClean="0">
                <a:solidFill>
                  <a:srgbClr val="1F487C"/>
                </a:solidFill>
                <a:latin typeface="Franklin Gothic Demi Cond"/>
                <a:cs typeface="Franklin Gothic Demi Cond"/>
              </a:rPr>
              <a:t>notifies the transactions of listed equity shares not eligible for Long Term capital gains </a:t>
            </a:r>
            <a:r>
              <a:rPr lang="en-US" spc="-5" dirty="0" smtClean="0">
                <a:solidFill>
                  <a:srgbClr val="1F487C"/>
                </a:solidFill>
                <a:latin typeface="Franklin Gothic Demi Cond"/>
                <a:cs typeface="Franklin Gothic Demi Cond"/>
              </a:rPr>
              <a:t>exemption</a:t>
            </a:r>
            <a:endParaRPr lang="en-US" spc="-5" dirty="0" smtClean="0">
              <a:solidFill>
                <a:srgbClr val="1F487C"/>
              </a:solidFill>
              <a:latin typeface="Franklin Gothic Demi Cond"/>
              <a:cs typeface="Franklin Gothic Demi Cond"/>
            </a:endParaRPr>
          </a:p>
        </p:txBody>
      </p:sp>
      <p:cxnSp>
        <p:nvCxnSpPr>
          <p:cNvPr id="22" name="Straight Connector 21"/>
          <p:cNvCxnSpPr/>
          <p:nvPr/>
        </p:nvCxnSpPr>
        <p:spPr>
          <a:xfrm>
            <a:off x="4648200" y="1613263"/>
            <a:ext cx="419099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object 8"/>
          <p:cNvSpPr txBox="1"/>
          <p:nvPr/>
        </p:nvSpPr>
        <p:spPr>
          <a:xfrm>
            <a:off x="4572001" y="652746"/>
            <a:ext cx="4325215" cy="4062651"/>
          </a:xfrm>
          <a:prstGeom prst="rect">
            <a:avLst/>
          </a:prstGeom>
        </p:spPr>
        <p:txBody>
          <a:bodyPr vert="horz" wrap="square" lIns="0" tIns="0" rIns="0" bIns="0" rtlCol="0">
            <a:spAutoFit/>
          </a:bodyPr>
          <a:lstStyle/>
          <a:p>
            <a:pPr marL="2057159" algn="just"/>
            <a:endParaRPr lang="en-US" sz="1100" b="1" u="sng" dirty="0" smtClean="0"/>
          </a:p>
          <a:p>
            <a:pPr marL="2057159" algn="just"/>
            <a:endParaRPr lang="en-US" sz="1100" b="1" u="sng" dirty="0" smtClean="0"/>
          </a:p>
          <a:p>
            <a:pPr marL="2057159" algn="just"/>
            <a:endParaRPr lang="en-US" sz="1100" b="1" u="sng" dirty="0" smtClean="0"/>
          </a:p>
          <a:p>
            <a:pPr marL="2057159" algn="just"/>
            <a:endParaRPr lang="en-US" sz="1100" b="1" u="sng" dirty="0" smtClean="0"/>
          </a:p>
          <a:p>
            <a:pPr marL="2000017" algn="just"/>
            <a:endParaRPr lang="en-US" sz="1100" dirty="0" smtClean="0"/>
          </a:p>
          <a:p>
            <a:pPr marL="2000017" algn="just"/>
            <a:endParaRPr lang="en-US" sz="1100" dirty="0" smtClean="0"/>
          </a:p>
          <a:p>
            <a:pPr marL="1828800" algn="just"/>
            <a:r>
              <a:rPr lang="en-US" sz="1100" dirty="0" smtClean="0"/>
              <a:t>CBDT recently issued a </a:t>
            </a:r>
            <a:r>
              <a:rPr lang="en-US" sz="1100" dirty="0" smtClean="0"/>
              <a:t>notification</a:t>
            </a:r>
            <a:r>
              <a:rPr lang="en-US" sz="1100" baseline="40000" dirty="0" smtClean="0"/>
              <a:t>1</a:t>
            </a:r>
            <a:r>
              <a:rPr lang="en-US" sz="1100" dirty="0" smtClean="0"/>
              <a:t> </a:t>
            </a:r>
            <a:r>
              <a:rPr lang="en-US" sz="1100" dirty="0" smtClean="0"/>
              <a:t>under Section 10(38) of the Act, providing a list of transactions of listed equity shares not eligible for Long Term capital gains exemption. Section 10(38) of the Act provides that any capital gains arising from transfer of listed equity shares held for a period of more than 12 months is not taxable if the sale is subject to Securities Transaction Tax (STT). It was observed that benefit of exemption was misused for routing of unaccounted money through the medium of capital gains exemption. In order to deal with the menace of routing unaccounted income, Finance Act 2017 amended Section 10(38) of the Act which seeks to curtail benefit of capital gains exemption. </a:t>
            </a:r>
          </a:p>
        </p:txBody>
      </p:sp>
      <p:sp>
        <p:nvSpPr>
          <p:cNvPr id="27" name="TextBox 26"/>
          <p:cNvSpPr txBox="1"/>
          <p:nvPr/>
        </p:nvSpPr>
        <p:spPr>
          <a:xfrm>
            <a:off x="4581526" y="4700642"/>
            <a:ext cx="4400550" cy="1785050"/>
          </a:xfrm>
          <a:prstGeom prst="rect">
            <a:avLst/>
          </a:prstGeom>
          <a:noFill/>
        </p:spPr>
        <p:txBody>
          <a:bodyPr wrap="square" lIns="91387" tIns="45693" rIns="91387" bIns="45693" rtlCol="0">
            <a:spAutoFit/>
          </a:bodyPr>
          <a:lstStyle/>
          <a:p>
            <a:pPr algn="just"/>
            <a:r>
              <a:rPr lang="en-US" sz="1100" dirty="0" smtClean="0"/>
              <a:t>Pursuant to the amendment, the exemption for the purpose of computation of capital gains will not be available if the shares are acquired on or after 1 October 2004 and such acquisition was not chargeable to STT. In order to protect the capital gains exemption for genuine acquisitions, CBDT Notification provides the negative list of transactions in respect of which the benefit of capital gains exemption will not be available, as under</a:t>
            </a:r>
            <a:r>
              <a:rPr lang="en-US" sz="1100" dirty="0" smtClean="0"/>
              <a:t>:</a:t>
            </a:r>
          </a:p>
          <a:p>
            <a:pPr algn="just"/>
            <a:endParaRPr lang="en-US" sz="1100" dirty="0" smtClean="0"/>
          </a:p>
          <a:p>
            <a:pPr algn="just"/>
            <a:r>
              <a:rPr lang="en-US" sz="1100" dirty="0" smtClean="0"/>
              <a:t>________________________________________</a:t>
            </a:r>
          </a:p>
          <a:p>
            <a:pPr algn="just"/>
            <a:r>
              <a:rPr lang="en-US" sz="1100" baseline="45000" dirty="0" smtClean="0"/>
              <a:t>1</a:t>
            </a:r>
            <a:r>
              <a:rPr lang="en-US" sz="1100" baseline="30000" dirty="0" smtClean="0"/>
              <a:t>F </a:t>
            </a:r>
            <a:r>
              <a:rPr lang="en-US" sz="1100" baseline="30000" dirty="0" smtClean="0"/>
              <a:t>No. 43/2017/F. No. 370142/09/2017/2017-TPL</a:t>
            </a:r>
            <a:endParaRPr lang="en-US" sz="1100" dirty="0"/>
          </a:p>
        </p:txBody>
      </p:sp>
      <p:pic>
        <p:nvPicPr>
          <p:cNvPr id="19" name="Picture 18" descr="che.jpg"/>
          <p:cNvPicPr>
            <a:picLocks noChangeAspect="1"/>
          </p:cNvPicPr>
          <p:nvPr/>
        </p:nvPicPr>
        <p:blipFill>
          <a:blip r:embed="rId5" cstate="print"/>
          <a:stretch>
            <a:fillRect/>
          </a:stretch>
        </p:blipFill>
        <p:spPr>
          <a:xfrm>
            <a:off x="4629150" y="2224790"/>
            <a:ext cx="1695450" cy="1890010"/>
          </a:xfrm>
          <a:prstGeom prst="rect">
            <a:avLst/>
          </a:prstGeom>
        </p:spPr>
      </p:pic>
    </p:spTree>
    <p:extLst>
      <p:ext uri="{BB962C8B-B14F-4D97-AF65-F5344CB8AC3E}">
        <p14:creationId xmlns="" xmlns:p14="http://schemas.microsoft.com/office/powerpoint/2010/main" val="3564788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5309667" y="2256136"/>
            <a:ext cx="3834333" cy="163122"/>
          </a:xfrm>
          <a:prstGeom prst="rect">
            <a:avLst/>
          </a:prstGeom>
        </p:spPr>
        <p:txBody>
          <a:bodyPr vert="horz" wrap="square" lIns="0" tIns="0" rIns="0" bIns="0" rtlCol="0">
            <a:spAutoFit/>
          </a:bodyPr>
          <a:lstStyle/>
          <a:p>
            <a:pPr marL="11390" marR="4559">
              <a:lnSpc>
                <a:spcPct val="106300"/>
              </a:lnSpc>
            </a:pPr>
            <a:endParaRPr sz="1000" dirty="0">
              <a:latin typeface="Gill Sans MT"/>
              <a:cs typeface="Gill Sans MT"/>
            </a:endParaRPr>
          </a:p>
        </p:txBody>
      </p:sp>
      <p:sp>
        <p:nvSpPr>
          <p:cNvPr id="6" name="object 5"/>
          <p:cNvSpPr txBox="1"/>
          <p:nvPr/>
        </p:nvSpPr>
        <p:spPr>
          <a:xfrm>
            <a:off x="4221050" y="4885039"/>
            <a:ext cx="4123252" cy="163122"/>
          </a:xfrm>
          <a:prstGeom prst="rect">
            <a:avLst/>
          </a:prstGeom>
        </p:spPr>
        <p:txBody>
          <a:bodyPr vert="horz" wrap="square" lIns="0" tIns="0" rIns="0" bIns="0" rtlCol="0">
            <a:spAutoFit/>
          </a:bodyPr>
          <a:lstStyle/>
          <a:p>
            <a:pPr marL="11390" marR="59799">
              <a:lnSpc>
                <a:spcPct val="106300"/>
              </a:lnSpc>
            </a:pPr>
            <a:endParaRPr sz="1000" dirty="0">
              <a:latin typeface="Gill Sans MT"/>
              <a:cs typeface="Gill Sans MT"/>
            </a:endParaRPr>
          </a:p>
        </p:txBody>
      </p:sp>
      <p:sp>
        <p:nvSpPr>
          <p:cNvPr id="13" name="TextBox 12"/>
          <p:cNvSpPr txBox="1"/>
          <p:nvPr/>
        </p:nvSpPr>
        <p:spPr>
          <a:xfrm>
            <a:off x="6" y="3477871"/>
            <a:ext cx="165690" cy="359810"/>
          </a:xfrm>
          <a:prstGeom prst="rect">
            <a:avLst/>
          </a:prstGeom>
          <a:noFill/>
        </p:spPr>
        <p:txBody>
          <a:bodyPr wrap="none" lIns="82012" tIns="41005" rIns="82012" bIns="41005" rtlCol="0">
            <a:spAutoFit/>
          </a:bodyPr>
          <a:lstStyle/>
          <a:p>
            <a:endParaRPr lang="en-US" dirty="0"/>
          </a:p>
        </p:txBody>
      </p:sp>
      <p:sp>
        <p:nvSpPr>
          <p:cNvPr id="15" name="object 12"/>
          <p:cNvSpPr/>
          <p:nvPr/>
        </p:nvSpPr>
        <p:spPr>
          <a:xfrm>
            <a:off x="4572000" y="672352"/>
            <a:ext cx="45719" cy="5957048"/>
          </a:xfrm>
          <a:custGeom>
            <a:avLst/>
            <a:gdLst/>
            <a:ahLst/>
            <a:cxnLst/>
            <a:rect l="l" t="t" r="r" b="b"/>
            <a:pathLst>
              <a:path h="5640070">
                <a:moveTo>
                  <a:pt x="0" y="0"/>
                </a:moveTo>
                <a:lnTo>
                  <a:pt x="0" y="5640070"/>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dirty="0"/>
          </a:p>
        </p:txBody>
      </p:sp>
      <p:sp>
        <p:nvSpPr>
          <p:cNvPr id="20" name="TextBox 19"/>
          <p:cNvSpPr txBox="1"/>
          <p:nvPr/>
        </p:nvSpPr>
        <p:spPr>
          <a:xfrm>
            <a:off x="7983716" y="2549356"/>
            <a:ext cx="165690" cy="359810"/>
          </a:xfrm>
          <a:prstGeom prst="rect">
            <a:avLst/>
          </a:prstGeom>
          <a:noFill/>
        </p:spPr>
        <p:txBody>
          <a:bodyPr wrap="none" lIns="82012" tIns="41005" rIns="82012" bIns="41005" rtlCol="0">
            <a:spAutoFit/>
          </a:bodyPr>
          <a:lstStyle/>
          <a:p>
            <a:endParaRPr lang="en-US" dirty="0"/>
          </a:p>
        </p:txBody>
      </p:sp>
      <p:sp>
        <p:nvSpPr>
          <p:cNvPr id="26" name="object 2"/>
          <p:cNvSpPr txBox="1"/>
          <p:nvPr/>
        </p:nvSpPr>
        <p:spPr>
          <a:xfrm>
            <a:off x="4240678" y="986608"/>
            <a:ext cx="3682189" cy="1278457"/>
          </a:xfrm>
          <a:prstGeom prst="rect">
            <a:avLst/>
          </a:prstGeom>
        </p:spPr>
        <p:txBody>
          <a:bodyPr vert="horz" wrap="square" lIns="0" tIns="0" rIns="0" bIns="0" rtlCol="0">
            <a:spAutoFit/>
          </a:bodyPr>
          <a:lstStyle/>
          <a:p>
            <a:pPr marL="515410"/>
            <a:endParaRPr sz="8200" dirty="0">
              <a:latin typeface="Century"/>
              <a:cs typeface="Century"/>
            </a:endParaRPr>
          </a:p>
        </p:txBody>
      </p:sp>
      <p:pic>
        <p:nvPicPr>
          <p:cNvPr id="28" name="Picture 2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81458" y="6320121"/>
            <a:ext cx="1163785" cy="252806"/>
          </a:xfrm>
          <a:prstGeom prst="rect">
            <a:avLst/>
          </a:prstGeom>
        </p:spPr>
      </p:pic>
      <p:sp>
        <p:nvSpPr>
          <p:cNvPr id="30" name="Title 1"/>
          <p:cNvSpPr txBox="1">
            <a:spLocks/>
          </p:cNvSpPr>
          <p:nvPr/>
        </p:nvSpPr>
        <p:spPr>
          <a:xfrm>
            <a:off x="8326817" y="6298402"/>
            <a:ext cx="364339" cy="217644"/>
          </a:xfrm>
          <a:prstGeom prst="rect">
            <a:avLst/>
          </a:prstGeom>
        </p:spPr>
        <p:txBody>
          <a:bodyPr vert="horz" lIns="89286" tIns="44642" rIns="89286" bIns="44642" rtlCol="0" anchor="t">
            <a:noAutofit/>
          </a:bodyPr>
          <a:lstStyle>
            <a:lvl1pPr algn="ctr" defTabSz="995507" rtl="0" eaLnBrk="1" latinLnBrk="0" hangingPunct="1">
              <a:spcBef>
                <a:spcPct val="0"/>
              </a:spcBef>
              <a:buNone/>
              <a:defRPr sz="4800" kern="1200">
                <a:solidFill>
                  <a:schemeClr val="tx1"/>
                </a:solidFill>
                <a:latin typeface="+mj-lt"/>
                <a:ea typeface="+mj-ea"/>
                <a:cs typeface="+mj-cs"/>
              </a:defRPr>
            </a:lvl1pPr>
          </a:lstStyle>
          <a:p>
            <a:r>
              <a:rPr lang="en-US" sz="1300" b="1" dirty="0" smtClean="0">
                <a:solidFill>
                  <a:schemeClr val="bg1"/>
                </a:solidFill>
              </a:rPr>
              <a:t>06</a:t>
            </a:r>
            <a:endParaRPr lang="en-US" sz="1300" b="1" dirty="0">
              <a:solidFill>
                <a:schemeClr val="bg1"/>
              </a:solidFill>
            </a:endParaRPr>
          </a:p>
        </p:txBody>
      </p:sp>
      <p:pic>
        <p:nvPicPr>
          <p:cNvPr id="32" name="Picture 3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7090" y="201709"/>
            <a:ext cx="8866910" cy="470647"/>
          </a:xfrm>
          <a:prstGeom prst="rect">
            <a:avLst/>
          </a:prstGeom>
        </p:spPr>
      </p:pic>
      <p:sp>
        <p:nvSpPr>
          <p:cNvPr id="19" name="object 8"/>
          <p:cNvSpPr txBox="1"/>
          <p:nvPr/>
        </p:nvSpPr>
        <p:spPr>
          <a:xfrm>
            <a:off x="4723536" y="609600"/>
            <a:ext cx="4325215" cy="1046440"/>
          </a:xfrm>
          <a:prstGeom prst="rect">
            <a:avLst/>
          </a:prstGeom>
        </p:spPr>
        <p:txBody>
          <a:bodyPr vert="horz" wrap="square" lIns="0" tIns="0" rIns="0" bIns="0" rtlCol="0">
            <a:spAutoFit/>
          </a:bodyPr>
          <a:lstStyle/>
          <a:p>
            <a:pPr marL="2057159" algn="just"/>
            <a:endParaRPr lang="en-US" sz="1100" b="1" u="sng" dirty="0" smtClean="0"/>
          </a:p>
          <a:p>
            <a:pPr marL="2057159" algn="just"/>
            <a:endParaRPr lang="en-US" sz="1100" b="1" u="sng" dirty="0" smtClean="0"/>
          </a:p>
          <a:p>
            <a:pPr marL="2057159" algn="just"/>
            <a:endParaRPr lang="en-US" sz="1100" b="1" u="sng" dirty="0" smtClean="0"/>
          </a:p>
          <a:p>
            <a:pPr marL="2057159" algn="just"/>
            <a:endParaRPr lang="en-US" sz="1100" b="1" u="sng" dirty="0" smtClean="0"/>
          </a:p>
          <a:p>
            <a:pPr marL="2000017" algn="just"/>
            <a:endParaRPr lang="en-US" sz="1100" dirty="0" smtClean="0"/>
          </a:p>
          <a:p>
            <a:pPr marL="2000017" algn="just"/>
            <a:endParaRPr lang="en-US" sz="1100" dirty="0" smtClean="0"/>
          </a:p>
        </p:txBody>
      </p:sp>
      <p:sp>
        <p:nvSpPr>
          <p:cNvPr id="27" name="TextBox 26"/>
          <p:cNvSpPr txBox="1"/>
          <p:nvPr/>
        </p:nvSpPr>
        <p:spPr>
          <a:xfrm>
            <a:off x="152400" y="685800"/>
            <a:ext cx="4267200" cy="6016977"/>
          </a:xfrm>
          <a:prstGeom prst="rect">
            <a:avLst/>
          </a:prstGeom>
          <a:noFill/>
        </p:spPr>
        <p:txBody>
          <a:bodyPr wrap="square" lIns="91387" tIns="45693" rIns="91387" bIns="45693" rtlCol="0">
            <a:spAutoFit/>
          </a:bodyPr>
          <a:lstStyle/>
          <a:p>
            <a:pPr marL="234950" lvl="0" indent="-234950" algn="just">
              <a:buFont typeface="+mj-lt"/>
              <a:buAutoNum type="alphaLcPeriod"/>
            </a:pPr>
            <a:r>
              <a:rPr lang="en-US" sz="1100" b="1" dirty="0" smtClean="0"/>
              <a:t>Acquisition of existing listed equity shares which are not frequently traded on a Recognized Stock Exchange (‘RSE’) by way of preferential </a:t>
            </a:r>
            <a:r>
              <a:rPr lang="en-US" sz="1100" b="1" dirty="0" smtClean="0"/>
              <a:t>issue</a:t>
            </a:r>
          </a:p>
          <a:p>
            <a:pPr marL="287338" indent="-52388" algn="just"/>
            <a:endParaRPr lang="en-US" sz="1100" dirty="0" smtClean="0"/>
          </a:p>
          <a:p>
            <a:pPr marL="169863" algn="just"/>
            <a:r>
              <a:rPr lang="en-US" sz="1100" dirty="0" smtClean="0"/>
              <a:t>However</a:t>
            </a:r>
            <a:r>
              <a:rPr lang="en-US" sz="1100" dirty="0" smtClean="0"/>
              <a:t>, the benefit of exemption may not be denied in respect of above category in following cases where acquisition of preferential issue is: </a:t>
            </a:r>
            <a:endParaRPr lang="en-US" sz="1100" dirty="0" smtClean="0"/>
          </a:p>
          <a:p>
            <a:pPr marL="169863" algn="just"/>
            <a:endParaRPr lang="en-US" sz="1100" dirty="0" smtClean="0"/>
          </a:p>
          <a:p>
            <a:pPr marL="457200" lvl="0" indent="-222250" algn="just">
              <a:buFont typeface="Arial" pitchFamily="34" charset="0"/>
              <a:buChar char="•"/>
            </a:pPr>
            <a:r>
              <a:rPr lang="en-US" sz="1100" dirty="0" smtClean="0"/>
              <a:t>Approved by Supreme Court, High Court, National Company Law Tribunal (NCLT), Securities and Exchange Board of India (SEBI) and Reserve Bank of India (RBI) </a:t>
            </a:r>
            <a:endParaRPr lang="en-US" sz="1100" dirty="0" smtClean="0"/>
          </a:p>
          <a:p>
            <a:pPr marL="457200" lvl="0" indent="-222250" algn="just">
              <a:buFont typeface="Arial" pitchFamily="34" charset="0"/>
              <a:buChar char="•"/>
            </a:pPr>
            <a:r>
              <a:rPr lang="en-US" sz="1100" dirty="0" smtClean="0"/>
              <a:t>By </a:t>
            </a:r>
            <a:r>
              <a:rPr lang="en-US" sz="1100" dirty="0" smtClean="0"/>
              <a:t>non-resident in accordance with foreign direct investment (FDI) guidelines issued by the CG </a:t>
            </a:r>
            <a:endParaRPr lang="en-US" sz="1100" dirty="0" smtClean="0"/>
          </a:p>
          <a:p>
            <a:pPr marL="457200" lvl="0" indent="-222250" algn="just">
              <a:buFont typeface="Arial" pitchFamily="34" charset="0"/>
              <a:buChar char="•"/>
            </a:pPr>
            <a:r>
              <a:rPr lang="en-US" sz="1100" dirty="0" smtClean="0"/>
              <a:t>By </a:t>
            </a:r>
            <a:r>
              <a:rPr lang="en-US" sz="1100" dirty="0" smtClean="0"/>
              <a:t>SEBI registered Investment Fund  </a:t>
            </a:r>
            <a:endParaRPr lang="en-US" sz="1100" dirty="0" smtClean="0"/>
          </a:p>
          <a:p>
            <a:pPr marL="457200" lvl="0" indent="-222250" algn="just">
              <a:buFont typeface="Arial" pitchFamily="34" charset="0"/>
              <a:buChar char="•"/>
            </a:pPr>
            <a:r>
              <a:rPr lang="en-US" sz="1100" dirty="0" smtClean="0"/>
              <a:t>By </a:t>
            </a:r>
            <a:r>
              <a:rPr lang="en-US" sz="1100" dirty="0" smtClean="0"/>
              <a:t>specified Venture Capital Fund qualified under the ITL </a:t>
            </a:r>
            <a:endParaRPr lang="en-US" sz="1100" dirty="0" smtClean="0"/>
          </a:p>
          <a:p>
            <a:pPr marL="457200" lvl="0" indent="-222250" algn="just">
              <a:buFont typeface="Arial" pitchFamily="34" charset="0"/>
              <a:buChar char="•"/>
            </a:pPr>
            <a:r>
              <a:rPr lang="en-US" sz="1100" dirty="0" smtClean="0"/>
              <a:t>By </a:t>
            </a:r>
            <a:r>
              <a:rPr lang="en-US" sz="1100" dirty="0" smtClean="0"/>
              <a:t>a Qualified Institutional Buyer </a:t>
            </a:r>
            <a:endParaRPr lang="en-US" sz="1100" dirty="0" smtClean="0"/>
          </a:p>
          <a:p>
            <a:pPr marL="457200" lvl="0" indent="-222250" algn="just">
              <a:buFont typeface="Arial" pitchFamily="34" charset="0"/>
              <a:buChar char="•"/>
            </a:pPr>
            <a:r>
              <a:rPr lang="en-US" sz="1100" dirty="0" smtClean="0"/>
              <a:t>Where </a:t>
            </a:r>
            <a:r>
              <a:rPr lang="en-US" sz="1100" dirty="0" smtClean="0"/>
              <a:t>preferential issue is not governed by Chapter VII of SEBI (Issue of Capital and Disclosure Requirements) Regulations, 2009 </a:t>
            </a:r>
          </a:p>
          <a:p>
            <a:pPr algn="just"/>
            <a:r>
              <a:rPr lang="en-US" sz="1100" dirty="0" smtClean="0"/>
              <a:t> </a:t>
            </a:r>
          </a:p>
          <a:p>
            <a:pPr marL="228600" lvl="0" indent="-228600" algn="just">
              <a:buFont typeface="+mj-lt"/>
              <a:buAutoNum type="alphaLcPeriod" startAt="2"/>
            </a:pPr>
            <a:r>
              <a:rPr lang="en-US" sz="1100" b="1" dirty="0" smtClean="0"/>
              <a:t>Acquisition of existing listed equity shares otherwise than through a </a:t>
            </a:r>
            <a:r>
              <a:rPr lang="en-US" sz="1100" b="1" dirty="0" smtClean="0"/>
              <a:t>RSE</a:t>
            </a:r>
          </a:p>
          <a:p>
            <a:pPr marL="228600" lvl="0" indent="-228600" algn="just">
              <a:buFont typeface="+mj-lt"/>
              <a:buAutoNum type="alphaLcPeriod" startAt="2"/>
            </a:pPr>
            <a:endParaRPr lang="en-US" sz="1100" dirty="0" smtClean="0"/>
          </a:p>
          <a:p>
            <a:pPr algn="just"/>
            <a:r>
              <a:rPr lang="en-US" sz="1100" dirty="0" smtClean="0"/>
              <a:t>However, the exemption will not be denied in the below cases, which is in accordance with Securities Contract (Regulations) Act, 1956, if applicable, where the acquisition of shares is:  </a:t>
            </a:r>
            <a:endParaRPr lang="en-US" sz="1100" dirty="0" smtClean="0"/>
          </a:p>
          <a:p>
            <a:pPr algn="just"/>
            <a:endParaRPr lang="en-US" sz="1100" dirty="0" smtClean="0"/>
          </a:p>
          <a:p>
            <a:pPr marL="457200" lvl="0" indent="-222250" algn="just">
              <a:buFont typeface="Arial" pitchFamily="34" charset="0"/>
              <a:buChar char="•"/>
            </a:pPr>
            <a:r>
              <a:rPr lang="en-US" sz="1100" dirty="0" smtClean="0"/>
              <a:t>By a company other than the preferential issue covered by </a:t>
            </a:r>
            <a:r>
              <a:rPr lang="en-US" sz="1100" dirty="0" err="1" smtClean="0"/>
              <a:t>para</a:t>
            </a:r>
            <a:r>
              <a:rPr lang="en-US" sz="1100" dirty="0" smtClean="0"/>
              <a:t> (a) of the notification </a:t>
            </a:r>
            <a:endParaRPr lang="en-US" sz="1100" dirty="0" smtClean="0"/>
          </a:p>
          <a:p>
            <a:pPr marL="457200" lvl="0" indent="-222250" algn="just">
              <a:buFont typeface="Arial" pitchFamily="34" charset="0"/>
              <a:buChar char="•"/>
            </a:pPr>
            <a:endParaRPr lang="en-US" sz="1100" dirty="0" smtClean="0"/>
          </a:p>
          <a:p>
            <a:pPr marL="457200" lvl="0" indent="-222250" algn="just">
              <a:buFont typeface="Arial" pitchFamily="34" charset="0"/>
              <a:buChar char="•"/>
            </a:pPr>
            <a:r>
              <a:rPr lang="en-US" sz="1100" dirty="0" smtClean="0"/>
              <a:t>By </a:t>
            </a:r>
            <a:r>
              <a:rPr lang="en-US" sz="1100" dirty="0" smtClean="0"/>
              <a:t>scheduled banks, reconstruction companies or securitization companies or public financial institutions during the ordinary course of business </a:t>
            </a:r>
            <a:endParaRPr lang="en-US" sz="1100" dirty="0" smtClean="0"/>
          </a:p>
          <a:p>
            <a:pPr marL="457200" lvl="0" indent="-222250" algn="just">
              <a:buFont typeface="Arial" pitchFamily="34" charset="0"/>
              <a:buChar char="•"/>
            </a:pPr>
            <a:endParaRPr lang="en-US" sz="1100" dirty="0" smtClean="0"/>
          </a:p>
          <a:p>
            <a:pPr marL="457200" lvl="0" indent="-222250" algn="just">
              <a:buFont typeface="Arial" pitchFamily="34" charset="0"/>
              <a:buChar char="•"/>
            </a:pPr>
            <a:r>
              <a:rPr lang="en-US" sz="1100" dirty="0" smtClean="0"/>
              <a:t> Approved </a:t>
            </a:r>
            <a:r>
              <a:rPr lang="en-US" sz="1100" dirty="0" smtClean="0"/>
              <a:t>by Supreme Court, High Court, NCLT, SEBI and </a:t>
            </a:r>
            <a:r>
              <a:rPr lang="en-US" sz="1100" dirty="0" smtClean="0"/>
              <a:t>RBI</a:t>
            </a:r>
            <a:endParaRPr lang="en-US" sz="1100" dirty="0"/>
          </a:p>
        </p:txBody>
      </p:sp>
      <p:sp>
        <p:nvSpPr>
          <p:cNvPr id="21" name="TextBox 20"/>
          <p:cNvSpPr txBox="1"/>
          <p:nvPr/>
        </p:nvSpPr>
        <p:spPr>
          <a:xfrm>
            <a:off x="4648200" y="685800"/>
            <a:ext cx="4343400" cy="5339869"/>
          </a:xfrm>
          <a:prstGeom prst="rect">
            <a:avLst/>
          </a:prstGeom>
          <a:noFill/>
        </p:spPr>
        <p:txBody>
          <a:bodyPr wrap="square" lIns="91387" tIns="45693" rIns="91387" bIns="45693" rtlCol="0">
            <a:spAutoFit/>
          </a:bodyPr>
          <a:lstStyle/>
          <a:p>
            <a:pPr marL="339725" lvl="0" indent="-104775" algn="just">
              <a:buFont typeface="Arial" pitchFamily="34" charset="0"/>
              <a:buChar char="•"/>
            </a:pPr>
            <a:r>
              <a:rPr lang="en-US" sz="1100" dirty="0" smtClean="0"/>
              <a:t>Under </a:t>
            </a:r>
            <a:r>
              <a:rPr lang="en-US" sz="1100" dirty="0" smtClean="0"/>
              <a:t>employee stock option scheme or employee stock purchase scheme framed under SEBI (Employee Stock Option Scheme and Employee Stock Purchase Scheme) Guidelines, 1999 </a:t>
            </a:r>
            <a:endParaRPr lang="en-US" sz="1100" dirty="0" smtClean="0"/>
          </a:p>
          <a:p>
            <a:pPr marL="339725" lvl="0" indent="-104775" algn="just">
              <a:buFont typeface="Arial" pitchFamily="34" charset="0"/>
              <a:buChar char="•"/>
            </a:pPr>
            <a:endParaRPr lang="en-US" sz="1100" dirty="0" smtClean="0"/>
          </a:p>
          <a:p>
            <a:pPr marL="339725" lvl="0" indent="-104775" algn="just">
              <a:buFont typeface="Arial" pitchFamily="34" charset="0"/>
              <a:buChar char="•"/>
            </a:pPr>
            <a:r>
              <a:rPr lang="en-US" sz="1100" dirty="0" smtClean="0"/>
              <a:t>By </a:t>
            </a:r>
            <a:r>
              <a:rPr lang="en-US" sz="1100" dirty="0" smtClean="0"/>
              <a:t>non-resident in accordance with FDI guidelines issued by the CG </a:t>
            </a:r>
            <a:endParaRPr lang="en-US" sz="1100" dirty="0" smtClean="0"/>
          </a:p>
          <a:p>
            <a:pPr marL="339725" lvl="0" indent="-104775" algn="just">
              <a:buFont typeface="Arial" pitchFamily="34" charset="0"/>
              <a:buChar char="•"/>
            </a:pPr>
            <a:endParaRPr lang="en-US" sz="1100" dirty="0" smtClean="0"/>
          </a:p>
          <a:p>
            <a:pPr marL="339725" lvl="0" indent="-104775" algn="just">
              <a:buFont typeface="Arial" pitchFamily="34" charset="0"/>
              <a:buChar char="•"/>
            </a:pPr>
            <a:r>
              <a:rPr lang="en-US" sz="1100" dirty="0" smtClean="0"/>
              <a:t>Under </a:t>
            </a:r>
            <a:r>
              <a:rPr lang="en-US" sz="1100" dirty="0" smtClean="0"/>
              <a:t>SEBI (Substantial acquisitions of shares and Take </a:t>
            </a:r>
            <a:r>
              <a:rPr lang="en-US" sz="1100" dirty="0" err="1" smtClean="0"/>
              <a:t>overs</a:t>
            </a:r>
            <a:r>
              <a:rPr lang="en-US" sz="1100" dirty="0" smtClean="0"/>
              <a:t>) Regulations, 2011 </a:t>
            </a:r>
            <a:endParaRPr lang="en-US" sz="1100" dirty="0" smtClean="0"/>
          </a:p>
          <a:p>
            <a:pPr marL="339725" lvl="0" indent="-104775" algn="just">
              <a:buFont typeface="Arial" pitchFamily="34" charset="0"/>
              <a:buChar char="•"/>
            </a:pPr>
            <a:endParaRPr lang="en-US" sz="1100" dirty="0" smtClean="0"/>
          </a:p>
          <a:p>
            <a:pPr marL="339725" lvl="0" indent="-104775" algn="just">
              <a:buFont typeface="Arial" pitchFamily="34" charset="0"/>
              <a:buChar char="•"/>
            </a:pPr>
            <a:r>
              <a:rPr lang="en-US" sz="1100" dirty="0" smtClean="0"/>
              <a:t> From </a:t>
            </a:r>
            <a:r>
              <a:rPr lang="en-US" sz="1100" dirty="0" smtClean="0"/>
              <a:t>Government </a:t>
            </a:r>
            <a:endParaRPr lang="en-US" sz="1100" dirty="0" smtClean="0"/>
          </a:p>
          <a:p>
            <a:pPr marL="339725" lvl="0" indent="-104775" algn="just">
              <a:buFont typeface="Arial" pitchFamily="34" charset="0"/>
              <a:buChar char="•"/>
            </a:pPr>
            <a:endParaRPr lang="en-US" sz="1100" dirty="0" smtClean="0"/>
          </a:p>
          <a:p>
            <a:pPr marL="339725" lvl="0" indent="-104775" algn="just">
              <a:buFont typeface="Arial" pitchFamily="34" charset="0"/>
              <a:buChar char="•"/>
            </a:pPr>
            <a:r>
              <a:rPr lang="en-US" sz="1100" dirty="0" smtClean="0"/>
              <a:t> By </a:t>
            </a:r>
            <a:r>
              <a:rPr lang="en-US" sz="1100" dirty="0" smtClean="0"/>
              <a:t>SEBI registered Investment </a:t>
            </a:r>
            <a:r>
              <a:rPr lang="en-US" sz="1100" dirty="0" smtClean="0"/>
              <a:t>Fund</a:t>
            </a:r>
          </a:p>
          <a:p>
            <a:pPr marL="339725" lvl="0" indent="-104775" algn="just">
              <a:buFont typeface="Arial" pitchFamily="34" charset="0"/>
              <a:buChar char="•"/>
            </a:pPr>
            <a:endParaRPr lang="en-US" sz="1100" dirty="0" smtClean="0"/>
          </a:p>
          <a:p>
            <a:pPr marL="339725" lvl="0" indent="-104775" algn="just">
              <a:buFont typeface="Arial" pitchFamily="34" charset="0"/>
              <a:buChar char="•"/>
            </a:pPr>
            <a:r>
              <a:rPr lang="en-US" sz="1100" dirty="0" smtClean="0"/>
              <a:t> By </a:t>
            </a:r>
            <a:r>
              <a:rPr lang="en-US" sz="1100" dirty="0" smtClean="0"/>
              <a:t>Venture Capital Fund qualified under the ITL </a:t>
            </a:r>
            <a:endParaRPr lang="en-US" sz="1100" dirty="0" smtClean="0"/>
          </a:p>
          <a:p>
            <a:pPr marL="339725" lvl="0" indent="-104775" algn="just">
              <a:buFont typeface="Arial" pitchFamily="34" charset="0"/>
              <a:buChar char="•"/>
            </a:pPr>
            <a:endParaRPr lang="en-US" sz="1100" dirty="0" smtClean="0"/>
          </a:p>
          <a:p>
            <a:pPr marL="339725" lvl="0" indent="-104775" algn="just">
              <a:buFont typeface="Arial" pitchFamily="34" charset="0"/>
              <a:buChar char="•"/>
            </a:pPr>
            <a:r>
              <a:rPr lang="en-US" sz="1100" dirty="0" smtClean="0"/>
              <a:t> By </a:t>
            </a:r>
            <a:r>
              <a:rPr lang="en-US" sz="1100" dirty="0" smtClean="0"/>
              <a:t>a Qualified Institutional Buyer </a:t>
            </a:r>
            <a:endParaRPr lang="en-US" sz="1100" dirty="0" smtClean="0"/>
          </a:p>
          <a:p>
            <a:pPr marL="339725" lvl="0" indent="-104775" algn="just">
              <a:buFont typeface="Arial" pitchFamily="34" charset="0"/>
              <a:buChar char="•"/>
            </a:pPr>
            <a:endParaRPr lang="en-US" sz="1100" dirty="0" smtClean="0"/>
          </a:p>
          <a:p>
            <a:pPr marL="339725" lvl="0" indent="-104775" algn="just">
              <a:buFont typeface="Arial" pitchFamily="34" charset="0"/>
              <a:buChar char="•"/>
            </a:pPr>
            <a:r>
              <a:rPr lang="en-US" sz="1100" dirty="0" smtClean="0"/>
              <a:t>By </a:t>
            </a:r>
            <a:r>
              <a:rPr lang="en-US" sz="1100" dirty="0" smtClean="0"/>
              <a:t>a mode of transfer which are not regarded as transfer for capital gains taxation purpose under the ITL, provided that the transferor was eligible for the capital gains exemption under the Section if such shares were sold by the transferor  </a:t>
            </a:r>
            <a:endParaRPr lang="en-US" sz="1100" dirty="0" smtClean="0"/>
          </a:p>
          <a:p>
            <a:pPr marL="339725" lvl="0" indent="-104775" algn="just">
              <a:buFont typeface="Arial" pitchFamily="34" charset="0"/>
              <a:buChar char="•"/>
            </a:pPr>
            <a:endParaRPr lang="en-US" sz="1100" dirty="0" smtClean="0"/>
          </a:p>
          <a:p>
            <a:pPr marL="339725" lvl="0" indent="-104775" algn="just">
              <a:buFont typeface="Arial" pitchFamily="34" charset="0"/>
              <a:buChar char="•"/>
            </a:pPr>
            <a:r>
              <a:rPr lang="en-US" sz="1100" dirty="0" smtClean="0"/>
              <a:t>By </a:t>
            </a:r>
            <a:r>
              <a:rPr lang="en-US" sz="1100" dirty="0" smtClean="0"/>
              <a:t>way of slump purchase of business, provided that, the transferor was eligible for exemption under the Section if such shares were sold by transferor </a:t>
            </a:r>
          </a:p>
          <a:p>
            <a:pPr marL="463550" lvl="0" indent="-228600" algn="just">
              <a:buFont typeface="+mj-lt"/>
              <a:buAutoNum type="alphaLcPeriod"/>
            </a:pPr>
            <a:endParaRPr lang="en-US" sz="1100" dirty="0" smtClean="0"/>
          </a:p>
          <a:p>
            <a:pPr marL="234950" lvl="0" indent="-234950" algn="just">
              <a:buFont typeface="+mj-lt"/>
              <a:buAutoNum type="alphaLcPeriod" startAt="3"/>
            </a:pPr>
            <a:r>
              <a:rPr lang="en-US" sz="1100" dirty="0" smtClean="0"/>
              <a:t> </a:t>
            </a:r>
            <a:r>
              <a:rPr lang="en-US" sz="1100" b="1" dirty="0" smtClean="0"/>
              <a:t>Acquisition </a:t>
            </a:r>
            <a:r>
              <a:rPr lang="en-US" sz="1100" b="1" dirty="0" smtClean="0"/>
              <a:t>of unlisted equity shares during the period between the delisting and the day immediately preceding the re-listing of such shares on the RSE.</a:t>
            </a:r>
            <a:r>
              <a:rPr lang="en-US" sz="1100" dirty="0" smtClean="0"/>
              <a:t> There are no carve out provided for clause (c). The delisting could be either voluntary or compulsory.</a:t>
            </a:r>
          </a:p>
          <a:p>
            <a:r>
              <a:rPr lang="en-US" sz="1100"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5309667" y="2256136"/>
            <a:ext cx="3834333" cy="163122"/>
          </a:xfrm>
          <a:prstGeom prst="rect">
            <a:avLst/>
          </a:prstGeom>
        </p:spPr>
        <p:txBody>
          <a:bodyPr vert="horz" wrap="square" lIns="0" tIns="0" rIns="0" bIns="0" rtlCol="0">
            <a:spAutoFit/>
          </a:bodyPr>
          <a:lstStyle/>
          <a:p>
            <a:pPr marL="11390" marR="4559">
              <a:lnSpc>
                <a:spcPct val="106300"/>
              </a:lnSpc>
            </a:pPr>
            <a:endParaRPr sz="1000" dirty="0">
              <a:latin typeface="Gill Sans MT"/>
              <a:cs typeface="Gill Sans MT"/>
            </a:endParaRPr>
          </a:p>
        </p:txBody>
      </p:sp>
      <p:sp>
        <p:nvSpPr>
          <p:cNvPr id="6" name="object 5"/>
          <p:cNvSpPr txBox="1"/>
          <p:nvPr/>
        </p:nvSpPr>
        <p:spPr>
          <a:xfrm>
            <a:off x="4221050" y="4885039"/>
            <a:ext cx="4123252" cy="163122"/>
          </a:xfrm>
          <a:prstGeom prst="rect">
            <a:avLst/>
          </a:prstGeom>
        </p:spPr>
        <p:txBody>
          <a:bodyPr vert="horz" wrap="square" lIns="0" tIns="0" rIns="0" bIns="0" rtlCol="0">
            <a:spAutoFit/>
          </a:bodyPr>
          <a:lstStyle/>
          <a:p>
            <a:pPr marL="11390" marR="59799">
              <a:lnSpc>
                <a:spcPct val="106300"/>
              </a:lnSpc>
            </a:pPr>
            <a:endParaRPr sz="1000" dirty="0">
              <a:latin typeface="Gill Sans MT"/>
              <a:cs typeface="Gill Sans MT"/>
            </a:endParaRPr>
          </a:p>
        </p:txBody>
      </p:sp>
      <p:sp>
        <p:nvSpPr>
          <p:cNvPr id="13" name="TextBox 12"/>
          <p:cNvSpPr txBox="1"/>
          <p:nvPr/>
        </p:nvSpPr>
        <p:spPr>
          <a:xfrm>
            <a:off x="6" y="3477871"/>
            <a:ext cx="165690" cy="359810"/>
          </a:xfrm>
          <a:prstGeom prst="rect">
            <a:avLst/>
          </a:prstGeom>
          <a:noFill/>
        </p:spPr>
        <p:txBody>
          <a:bodyPr wrap="none" lIns="82012" tIns="41005" rIns="82012" bIns="41005" rtlCol="0">
            <a:spAutoFit/>
          </a:bodyPr>
          <a:lstStyle/>
          <a:p>
            <a:endParaRPr lang="en-US" dirty="0"/>
          </a:p>
        </p:txBody>
      </p:sp>
      <p:sp>
        <p:nvSpPr>
          <p:cNvPr id="15" name="object 12"/>
          <p:cNvSpPr/>
          <p:nvPr/>
        </p:nvSpPr>
        <p:spPr>
          <a:xfrm>
            <a:off x="4495801" y="672352"/>
            <a:ext cx="45719" cy="6185648"/>
          </a:xfrm>
          <a:custGeom>
            <a:avLst/>
            <a:gdLst/>
            <a:ahLst/>
            <a:cxnLst/>
            <a:rect l="l" t="t" r="r" b="b"/>
            <a:pathLst>
              <a:path h="5640070">
                <a:moveTo>
                  <a:pt x="0" y="0"/>
                </a:moveTo>
                <a:lnTo>
                  <a:pt x="0" y="5640070"/>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dirty="0"/>
          </a:p>
        </p:txBody>
      </p:sp>
      <p:sp>
        <p:nvSpPr>
          <p:cNvPr id="20" name="TextBox 19"/>
          <p:cNvSpPr txBox="1"/>
          <p:nvPr/>
        </p:nvSpPr>
        <p:spPr>
          <a:xfrm>
            <a:off x="7983716" y="2549356"/>
            <a:ext cx="165690" cy="359810"/>
          </a:xfrm>
          <a:prstGeom prst="rect">
            <a:avLst/>
          </a:prstGeom>
          <a:noFill/>
        </p:spPr>
        <p:txBody>
          <a:bodyPr wrap="none" lIns="82012" tIns="41005" rIns="82012" bIns="41005" rtlCol="0">
            <a:spAutoFit/>
          </a:bodyPr>
          <a:lstStyle/>
          <a:p>
            <a:endParaRPr lang="en-US" dirty="0"/>
          </a:p>
        </p:txBody>
      </p:sp>
      <p:sp>
        <p:nvSpPr>
          <p:cNvPr id="26" name="object 2"/>
          <p:cNvSpPr txBox="1"/>
          <p:nvPr/>
        </p:nvSpPr>
        <p:spPr>
          <a:xfrm>
            <a:off x="4240678" y="986608"/>
            <a:ext cx="3682189" cy="1278457"/>
          </a:xfrm>
          <a:prstGeom prst="rect">
            <a:avLst/>
          </a:prstGeom>
        </p:spPr>
        <p:txBody>
          <a:bodyPr vert="horz" wrap="square" lIns="0" tIns="0" rIns="0" bIns="0" rtlCol="0">
            <a:spAutoFit/>
          </a:bodyPr>
          <a:lstStyle/>
          <a:p>
            <a:pPr marL="515410"/>
            <a:endParaRPr sz="8200" dirty="0">
              <a:latin typeface="Century"/>
              <a:cs typeface="Century"/>
            </a:endParaRPr>
          </a:p>
        </p:txBody>
      </p:sp>
      <p:pic>
        <p:nvPicPr>
          <p:cNvPr id="28" name="Picture 2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81458" y="6320121"/>
            <a:ext cx="1163785" cy="252806"/>
          </a:xfrm>
          <a:prstGeom prst="rect">
            <a:avLst/>
          </a:prstGeom>
        </p:spPr>
      </p:pic>
      <p:sp>
        <p:nvSpPr>
          <p:cNvPr id="30" name="Title 1"/>
          <p:cNvSpPr txBox="1">
            <a:spLocks/>
          </p:cNvSpPr>
          <p:nvPr/>
        </p:nvSpPr>
        <p:spPr>
          <a:xfrm>
            <a:off x="8326817" y="6298402"/>
            <a:ext cx="364339" cy="217644"/>
          </a:xfrm>
          <a:prstGeom prst="rect">
            <a:avLst/>
          </a:prstGeom>
        </p:spPr>
        <p:txBody>
          <a:bodyPr vert="horz" lIns="89286" tIns="44642" rIns="89286" bIns="44642" rtlCol="0" anchor="t">
            <a:noAutofit/>
          </a:bodyPr>
          <a:lstStyle>
            <a:lvl1pPr algn="ctr" defTabSz="995507" rtl="0" eaLnBrk="1" latinLnBrk="0" hangingPunct="1">
              <a:spcBef>
                <a:spcPct val="0"/>
              </a:spcBef>
              <a:buNone/>
              <a:defRPr sz="4800" kern="1200">
                <a:solidFill>
                  <a:schemeClr val="tx1"/>
                </a:solidFill>
                <a:latin typeface="+mj-lt"/>
                <a:ea typeface="+mj-ea"/>
                <a:cs typeface="+mj-cs"/>
              </a:defRPr>
            </a:lvl1pPr>
          </a:lstStyle>
          <a:p>
            <a:r>
              <a:rPr lang="en-US" sz="1300" b="1" dirty="0" smtClean="0">
                <a:solidFill>
                  <a:schemeClr val="bg1"/>
                </a:solidFill>
              </a:rPr>
              <a:t>07</a:t>
            </a:r>
            <a:endParaRPr lang="en-US" sz="1300" b="1" dirty="0">
              <a:solidFill>
                <a:schemeClr val="bg1"/>
              </a:solidFill>
            </a:endParaRPr>
          </a:p>
        </p:txBody>
      </p:sp>
      <p:pic>
        <p:nvPicPr>
          <p:cNvPr id="32" name="Picture 3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7090" y="201709"/>
            <a:ext cx="8866910" cy="470647"/>
          </a:xfrm>
          <a:prstGeom prst="rect">
            <a:avLst/>
          </a:prstGeom>
        </p:spPr>
      </p:pic>
      <p:sp>
        <p:nvSpPr>
          <p:cNvPr id="17" name="TextBox 16"/>
          <p:cNvSpPr txBox="1"/>
          <p:nvPr/>
        </p:nvSpPr>
        <p:spPr>
          <a:xfrm>
            <a:off x="76200" y="762000"/>
            <a:ext cx="4343400" cy="2631435"/>
          </a:xfrm>
          <a:prstGeom prst="rect">
            <a:avLst/>
          </a:prstGeom>
          <a:noFill/>
        </p:spPr>
        <p:txBody>
          <a:bodyPr wrap="square" lIns="91387" tIns="45693" rIns="91387" bIns="45693" rtlCol="0">
            <a:spAutoFit/>
          </a:bodyPr>
          <a:lstStyle/>
          <a:p>
            <a:pPr algn="just"/>
            <a:r>
              <a:rPr lang="en-US" sz="1100" b="1" u="sng" dirty="0" smtClean="0"/>
              <a:t>NANGIA’S TAKE</a:t>
            </a:r>
            <a:endParaRPr lang="en-US" sz="1100" u="sng" dirty="0" smtClean="0"/>
          </a:p>
          <a:p>
            <a:pPr algn="just"/>
            <a:endParaRPr lang="en-US" sz="1100" b="1" i="1" dirty="0" smtClean="0"/>
          </a:p>
          <a:p>
            <a:pPr algn="just"/>
            <a:r>
              <a:rPr lang="en-US" sz="1100" b="1" i="1" dirty="0" smtClean="0"/>
              <a:t>The </a:t>
            </a:r>
            <a:r>
              <a:rPr lang="en-US" sz="1100" b="1" i="1" dirty="0" smtClean="0"/>
              <a:t>Notification is definitely welcome by stakeholder for its pro-active approach, however, unintended hardship may be experienced in certain cases where the acquisition is during the period where the shares of the company are delisted irrespective of the reasons for delisting. Also, there may be concerns when acquisition is outside the stock exchange but on account of events such as liquidation, contribution of shares to the firm, dissolution of the firm etc. Long term capital gains arising from sale of listed shares of an Indian Company is of significant relevance particularly after amendments to Indian treaties with Mauritius, Singapore, and Cyprus.</a:t>
            </a:r>
            <a:endParaRPr lang="en-US" sz="1100" dirty="0" smtClean="0"/>
          </a:p>
          <a:p>
            <a:pPr algn="just"/>
            <a:r>
              <a:rPr lang="en-US" sz="1100" dirty="0" smtClean="0"/>
              <a:t/>
            </a:r>
            <a:br>
              <a:rPr lang="en-US" sz="1100" dirty="0" smtClean="0"/>
            </a:br>
            <a:r>
              <a:rPr lang="en-US" sz="1100" dirty="0" smtClean="0"/>
              <a:t> </a:t>
            </a:r>
          </a:p>
          <a:p>
            <a:pPr marL="234950" lvl="0" indent="-234950" algn="just"/>
            <a:endParaRPr lang="en-US" sz="1100" dirty="0" smtClean="0"/>
          </a:p>
        </p:txBody>
      </p:sp>
      <p:sp>
        <p:nvSpPr>
          <p:cNvPr id="19" name="TextBox 18"/>
          <p:cNvSpPr txBox="1"/>
          <p:nvPr/>
        </p:nvSpPr>
        <p:spPr>
          <a:xfrm>
            <a:off x="4648201" y="1219200"/>
            <a:ext cx="4281054" cy="4924370"/>
          </a:xfrm>
          <a:prstGeom prst="rect">
            <a:avLst/>
          </a:prstGeom>
          <a:noFill/>
        </p:spPr>
        <p:txBody>
          <a:bodyPr wrap="square" lIns="91387" tIns="45693" rIns="91387" bIns="45693" rtlCol="0">
            <a:spAutoFit/>
          </a:bodyPr>
          <a:lstStyle/>
          <a:p>
            <a:pPr lvl="0" indent="-228573" algn="just"/>
            <a:r>
              <a:rPr lang="en-US" spc="-5" dirty="0" smtClean="0">
                <a:solidFill>
                  <a:srgbClr val="1F487C"/>
                </a:solidFill>
                <a:latin typeface="Franklin Gothic Demi Cond"/>
                <a:cs typeface="Franklin Gothic Demi Cond"/>
              </a:rPr>
              <a:t>4.   Mauritian </a:t>
            </a:r>
            <a:r>
              <a:rPr lang="en-US" spc="-5" dirty="0" smtClean="0">
                <a:solidFill>
                  <a:srgbClr val="1F487C"/>
                </a:solidFill>
                <a:latin typeface="Franklin Gothic Demi Cond"/>
                <a:cs typeface="Franklin Gothic Demi Cond"/>
              </a:rPr>
              <a:t>Prime Minister during his Budget 2017-18 speech announces some major reforms to strengthen the tax environment of Mauritius</a:t>
            </a:r>
          </a:p>
          <a:p>
            <a:pPr indent="-228573" algn="just">
              <a:buFont typeface="+mj-lt"/>
              <a:buAutoNum type="arabicPeriod" startAt="5"/>
            </a:pPr>
            <a:endParaRPr lang="en-US" sz="1100" dirty="0" smtClean="0"/>
          </a:p>
          <a:p>
            <a:pPr marL="234950" lvl="0" indent="-234950" algn="just">
              <a:buFont typeface="Wingdings" pitchFamily="2" charset="2"/>
              <a:buChar char="v"/>
            </a:pPr>
            <a:r>
              <a:rPr lang="en-US" sz="1100" dirty="0" smtClean="0"/>
              <a:t>A </a:t>
            </a:r>
            <a:r>
              <a:rPr lang="en-US" sz="1100" dirty="0" smtClean="0"/>
              <a:t>10 years vision for the financial services sector will be developed in collaboration with the EDB, </a:t>
            </a:r>
            <a:r>
              <a:rPr lang="en-US" sz="1100" dirty="0" err="1" smtClean="0"/>
              <a:t>BoM</a:t>
            </a:r>
            <a:r>
              <a:rPr lang="en-US" sz="1100" dirty="0" smtClean="0"/>
              <a:t>, FSC and stakeholders of the sector. It will ensure that financial services sector remains competitive in the international </a:t>
            </a:r>
            <a:r>
              <a:rPr lang="en-US" sz="1100" dirty="0" smtClean="0"/>
              <a:t>market</a:t>
            </a:r>
          </a:p>
          <a:p>
            <a:pPr marL="234950" lvl="0" indent="-234950" algn="just">
              <a:buFont typeface="Wingdings" pitchFamily="2" charset="2"/>
              <a:buChar char="v"/>
            </a:pPr>
            <a:endParaRPr lang="en-US" sz="1100" dirty="0" smtClean="0"/>
          </a:p>
          <a:p>
            <a:pPr marL="234950" lvl="0" indent="-234950" algn="just">
              <a:buFont typeface="Wingdings" pitchFamily="2" charset="2"/>
              <a:buChar char="v"/>
            </a:pPr>
            <a:r>
              <a:rPr lang="en-US" sz="1100" dirty="0" smtClean="0"/>
              <a:t>Mauritius </a:t>
            </a:r>
            <a:r>
              <a:rPr lang="en-US" sz="1100" dirty="0" smtClean="0"/>
              <a:t>further strengthens substance rules for Global Business License (GBC1) companies; Budget 2017-18 proposes that GBC1 companies going forward will be required to fulfill at least two of the six criteria instead of one, to demonstrate </a:t>
            </a:r>
            <a:r>
              <a:rPr lang="en-US" sz="1100" dirty="0" smtClean="0"/>
              <a:t>substance</a:t>
            </a:r>
          </a:p>
          <a:p>
            <a:pPr marL="234950" lvl="0" indent="-234950" algn="just">
              <a:buFont typeface="Wingdings" pitchFamily="2" charset="2"/>
              <a:buChar char="v"/>
            </a:pPr>
            <a:endParaRPr lang="en-US" sz="1100" dirty="0" smtClean="0"/>
          </a:p>
          <a:p>
            <a:pPr marL="234950" lvl="0" indent="-234950" algn="just">
              <a:buFont typeface="Wingdings" pitchFamily="2" charset="2"/>
              <a:buChar char="v"/>
            </a:pPr>
            <a:r>
              <a:rPr lang="en-US" sz="1100" dirty="0" smtClean="0"/>
              <a:t>Mauritian </a:t>
            </a:r>
            <a:r>
              <a:rPr lang="en-US" sz="1100" dirty="0" smtClean="0"/>
              <a:t>Prime Minister also states that "We will also reform our tax regime for global business companies so that it evolves and meets the new international </a:t>
            </a:r>
            <a:r>
              <a:rPr lang="en-US" sz="1100" dirty="0" smtClean="0"/>
              <a:t>requirements“</a:t>
            </a:r>
          </a:p>
          <a:p>
            <a:pPr marL="234950" lvl="0" indent="-234950" algn="just">
              <a:buFont typeface="Wingdings" pitchFamily="2" charset="2"/>
              <a:buChar char="v"/>
            </a:pPr>
            <a:endParaRPr lang="en-US" sz="1100" dirty="0" smtClean="0"/>
          </a:p>
          <a:p>
            <a:pPr marL="234950" lvl="0" indent="-234950" algn="just">
              <a:buFont typeface="Wingdings" pitchFamily="2" charset="2"/>
              <a:buChar char="v"/>
            </a:pPr>
            <a:r>
              <a:rPr lang="en-US" sz="1100" dirty="0" smtClean="0"/>
              <a:t>Mauritius </a:t>
            </a:r>
            <a:r>
              <a:rPr lang="en-US" sz="1100" dirty="0" smtClean="0"/>
              <a:t>also proposes introduction of "Innovation Box" regime of 8 years tax holiday from IP and also 8-year income-tax holiday for new companies engaged in the manufacturing of pharmaceutical products, medical devices and high tech products</a:t>
            </a:r>
          </a:p>
          <a:p>
            <a:pPr algn="just"/>
            <a:endParaRPr lang="en-US" sz="1100" dirty="0" smtClean="0"/>
          </a:p>
          <a:p>
            <a:pPr algn="just"/>
            <a:endParaRPr lang="en-US" sz="1100" i="1" dirty="0" smtClean="0"/>
          </a:p>
          <a:p>
            <a:pPr algn="just"/>
            <a:endParaRPr lang="en-US" sz="1100" dirty="0" smtClean="0"/>
          </a:p>
        </p:txBody>
      </p:sp>
      <p:sp>
        <p:nvSpPr>
          <p:cNvPr id="23" name="Rectangle 22"/>
          <p:cNvSpPr/>
          <p:nvPr/>
        </p:nvSpPr>
        <p:spPr>
          <a:xfrm>
            <a:off x="4585855" y="685800"/>
            <a:ext cx="2833105" cy="359820"/>
          </a:xfrm>
          <a:prstGeom prst="rect">
            <a:avLst/>
          </a:prstGeom>
        </p:spPr>
        <p:txBody>
          <a:bodyPr wrap="none" lIns="82012" tIns="41005" rIns="82012" bIns="41005">
            <a:spAutoFit/>
          </a:bodyPr>
          <a:lstStyle/>
          <a:p>
            <a:r>
              <a:rPr lang="en-US" b="1" spc="-4" dirty="0" smtClean="0">
                <a:solidFill>
                  <a:schemeClr val="tx1">
                    <a:lumMod val="65000"/>
                    <a:lumOff val="35000"/>
                  </a:schemeClr>
                </a:solidFill>
                <a:latin typeface="Perpetua Titling MT"/>
              </a:rPr>
              <a:t>International tax</a:t>
            </a:r>
            <a:endParaRPr lang="en-US" dirty="0">
              <a:solidFill>
                <a:schemeClr val="tx1">
                  <a:lumMod val="65000"/>
                  <a:lumOff val="35000"/>
                </a:schemeClr>
              </a:solidFill>
            </a:endParaRPr>
          </a:p>
        </p:txBody>
      </p:sp>
      <p:cxnSp>
        <p:nvCxnSpPr>
          <p:cNvPr id="24" name="Straight Connector 23"/>
          <p:cNvCxnSpPr/>
          <p:nvPr/>
        </p:nvCxnSpPr>
        <p:spPr>
          <a:xfrm>
            <a:off x="4572000" y="1149453"/>
            <a:ext cx="419099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64788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txBox="1"/>
          <p:nvPr/>
        </p:nvSpPr>
        <p:spPr>
          <a:xfrm>
            <a:off x="5309667" y="2256136"/>
            <a:ext cx="3834333" cy="163122"/>
          </a:xfrm>
          <a:prstGeom prst="rect">
            <a:avLst/>
          </a:prstGeom>
        </p:spPr>
        <p:txBody>
          <a:bodyPr vert="horz" wrap="square" lIns="0" tIns="0" rIns="0" bIns="0" rtlCol="0">
            <a:spAutoFit/>
          </a:bodyPr>
          <a:lstStyle/>
          <a:p>
            <a:pPr marL="11390" marR="4559">
              <a:lnSpc>
                <a:spcPct val="106300"/>
              </a:lnSpc>
            </a:pPr>
            <a:endParaRPr sz="1000" dirty="0">
              <a:latin typeface="Gill Sans MT"/>
              <a:cs typeface="Gill Sans MT"/>
            </a:endParaRPr>
          </a:p>
        </p:txBody>
      </p:sp>
      <p:sp>
        <p:nvSpPr>
          <p:cNvPr id="6" name="object 5"/>
          <p:cNvSpPr txBox="1"/>
          <p:nvPr/>
        </p:nvSpPr>
        <p:spPr>
          <a:xfrm>
            <a:off x="4221050" y="4885039"/>
            <a:ext cx="4123252" cy="163122"/>
          </a:xfrm>
          <a:prstGeom prst="rect">
            <a:avLst/>
          </a:prstGeom>
        </p:spPr>
        <p:txBody>
          <a:bodyPr vert="horz" wrap="square" lIns="0" tIns="0" rIns="0" bIns="0" rtlCol="0">
            <a:spAutoFit/>
          </a:bodyPr>
          <a:lstStyle/>
          <a:p>
            <a:pPr marL="11390" marR="59799">
              <a:lnSpc>
                <a:spcPct val="106300"/>
              </a:lnSpc>
            </a:pPr>
            <a:endParaRPr sz="1000" dirty="0">
              <a:latin typeface="Gill Sans MT"/>
              <a:cs typeface="Gill Sans MT"/>
            </a:endParaRPr>
          </a:p>
        </p:txBody>
      </p:sp>
      <p:sp>
        <p:nvSpPr>
          <p:cNvPr id="13" name="TextBox 12"/>
          <p:cNvSpPr txBox="1"/>
          <p:nvPr/>
        </p:nvSpPr>
        <p:spPr>
          <a:xfrm>
            <a:off x="6" y="3477871"/>
            <a:ext cx="165690" cy="359810"/>
          </a:xfrm>
          <a:prstGeom prst="rect">
            <a:avLst/>
          </a:prstGeom>
          <a:noFill/>
        </p:spPr>
        <p:txBody>
          <a:bodyPr wrap="none" lIns="82012" tIns="41005" rIns="82012" bIns="41005" rtlCol="0">
            <a:spAutoFit/>
          </a:bodyPr>
          <a:lstStyle/>
          <a:p>
            <a:endParaRPr lang="en-US" dirty="0"/>
          </a:p>
        </p:txBody>
      </p:sp>
      <p:sp>
        <p:nvSpPr>
          <p:cNvPr id="15" name="object 12"/>
          <p:cNvSpPr/>
          <p:nvPr/>
        </p:nvSpPr>
        <p:spPr>
          <a:xfrm>
            <a:off x="4572000" y="672352"/>
            <a:ext cx="45719" cy="5957048"/>
          </a:xfrm>
          <a:custGeom>
            <a:avLst/>
            <a:gdLst/>
            <a:ahLst/>
            <a:cxnLst/>
            <a:rect l="l" t="t" r="r" b="b"/>
            <a:pathLst>
              <a:path h="5640070">
                <a:moveTo>
                  <a:pt x="0" y="0"/>
                </a:moveTo>
                <a:lnTo>
                  <a:pt x="0" y="5640070"/>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dirty="0"/>
          </a:p>
        </p:txBody>
      </p:sp>
      <p:sp>
        <p:nvSpPr>
          <p:cNvPr id="20" name="TextBox 19"/>
          <p:cNvSpPr txBox="1"/>
          <p:nvPr/>
        </p:nvSpPr>
        <p:spPr>
          <a:xfrm>
            <a:off x="7983716" y="2549356"/>
            <a:ext cx="165690" cy="359810"/>
          </a:xfrm>
          <a:prstGeom prst="rect">
            <a:avLst/>
          </a:prstGeom>
          <a:noFill/>
        </p:spPr>
        <p:txBody>
          <a:bodyPr wrap="none" lIns="82012" tIns="41005" rIns="82012" bIns="41005" rtlCol="0">
            <a:spAutoFit/>
          </a:bodyPr>
          <a:lstStyle/>
          <a:p>
            <a:endParaRPr lang="en-US" dirty="0"/>
          </a:p>
        </p:txBody>
      </p:sp>
      <p:sp>
        <p:nvSpPr>
          <p:cNvPr id="26" name="object 2"/>
          <p:cNvSpPr txBox="1"/>
          <p:nvPr/>
        </p:nvSpPr>
        <p:spPr>
          <a:xfrm>
            <a:off x="4240678" y="986608"/>
            <a:ext cx="3682189" cy="1278457"/>
          </a:xfrm>
          <a:prstGeom prst="rect">
            <a:avLst/>
          </a:prstGeom>
        </p:spPr>
        <p:txBody>
          <a:bodyPr vert="horz" wrap="square" lIns="0" tIns="0" rIns="0" bIns="0" rtlCol="0">
            <a:spAutoFit/>
          </a:bodyPr>
          <a:lstStyle/>
          <a:p>
            <a:pPr marL="515410"/>
            <a:endParaRPr sz="8200" dirty="0">
              <a:latin typeface="Century"/>
              <a:cs typeface="Century"/>
            </a:endParaRPr>
          </a:p>
        </p:txBody>
      </p:sp>
      <p:pic>
        <p:nvPicPr>
          <p:cNvPr id="28" name="Picture 2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81458" y="6320121"/>
            <a:ext cx="1163785" cy="252806"/>
          </a:xfrm>
          <a:prstGeom prst="rect">
            <a:avLst/>
          </a:prstGeom>
        </p:spPr>
      </p:pic>
      <p:sp>
        <p:nvSpPr>
          <p:cNvPr id="30" name="Title 1"/>
          <p:cNvSpPr txBox="1">
            <a:spLocks/>
          </p:cNvSpPr>
          <p:nvPr/>
        </p:nvSpPr>
        <p:spPr>
          <a:xfrm>
            <a:off x="8326817" y="6298402"/>
            <a:ext cx="364339" cy="217644"/>
          </a:xfrm>
          <a:prstGeom prst="rect">
            <a:avLst/>
          </a:prstGeom>
        </p:spPr>
        <p:txBody>
          <a:bodyPr vert="horz" lIns="89286" tIns="44642" rIns="89286" bIns="44642" rtlCol="0" anchor="t">
            <a:noAutofit/>
          </a:bodyPr>
          <a:lstStyle>
            <a:lvl1pPr algn="ctr" defTabSz="995507" rtl="0" eaLnBrk="1" latinLnBrk="0" hangingPunct="1">
              <a:spcBef>
                <a:spcPct val="0"/>
              </a:spcBef>
              <a:buNone/>
              <a:defRPr sz="4800" kern="1200">
                <a:solidFill>
                  <a:schemeClr val="tx1"/>
                </a:solidFill>
                <a:latin typeface="+mj-lt"/>
                <a:ea typeface="+mj-ea"/>
                <a:cs typeface="+mj-cs"/>
              </a:defRPr>
            </a:lvl1pPr>
          </a:lstStyle>
          <a:p>
            <a:r>
              <a:rPr lang="en-US" sz="1300" b="1" dirty="0" smtClean="0">
                <a:solidFill>
                  <a:schemeClr val="bg1"/>
                </a:solidFill>
              </a:rPr>
              <a:t>08</a:t>
            </a:r>
            <a:endParaRPr lang="en-US" sz="1300" b="1" dirty="0">
              <a:solidFill>
                <a:schemeClr val="bg1"/>
              </a:solidFill>
            </a:endParaRPr>
          </a:p>
        </p:txBody>
      </p:sp>
      <p:pic>
        <p:nvPicPr>
          <p:cNvPr id="32" name="Picture 3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7090" y="201709"/>
            <a:ext cx="8866910" cy="470647"/>
          </a:xfrm>
          <a:prstGeom prst="rect">
            <a:avLst/>
          </a:prstGeom>
        </p:spPr>
      </p:pic>
      <p:sp>
        <p:nvSpPr>
          <p:cNvPr id="19" name="object 8"/>
          <p:cNvSpPr txBox="1"/>
          <p:nvPr/>
        </p:nvSpPr>
        <p:spPr>
          <a:xfrm>
            <a:off x="4723536" y="609600"/>
            <a:ext cx="4325215" cy="1046440"/>
          </a:xfrm>
          <a:prstGeom prst="rect">
            <a:avLst/>
          </a:prstGeom>
        </p:spPr>
        <p:txBody>
          <a:bodyPr vert="horz" wrap="square" lIns="0" tIns="0" rIns="0" bIns="0" rtlCol="0">
            <a:spAutoFit/>
          </a:bodyPr>
          <a:lstStyle/>
          <a:p>
            <a:pPr marL="2057159" algn="just"/>
            <a:endParaRPr lang="en-US" sz="1100" b="1" u="sng" dirty="0" smtClean="0"/>
          </a:p>
          <a:p>
            <a:pPr marL="2057159" algn="just"/>
            <a:endParaRPr lang="en-US" sz="1100" b="1" u="sng" dirty="0" smtClean="0"/>
          </a:p>
          <a:p>
            <a:pPr marL="2057159" algn="just"/>
            <a:endParaRPr lang="en-US" sz="1100" b="1" u="sng" dirty="0" smtClean="0"/>
          </a:p>
          <a:p>
            <a:pPr marL="2057159" algn="just"/>
            <a:endParaRPr lang="en-US" sz="1100" b="1" u="sng" dirty="0" smtClean="0"/>
          </a:p>
          <a:p>
            <a:pPr marL="2000017" algn="just"/>
            <a:endParaRPr lang="en-US" sz="1100" dirty="0" smtClean="0"/>
          </a:p>
          <a:p>
            <a:pPr marL="2000017" algn="just"/>
            <a:endParaRPr lang="en-US" sz="1100" dirty="0" smtClean="0"/>
          </a:p>
        </p:txBody>
      </p:sp>
      <p:sp>
        <p:nvSpPr>
          <p:cNvPr id="21" name="TextBox 20"/>
          <p:cNvSpPr txBox="1"/>
          <p:nvPr/>
        </p:nvSpPr>
        <p:spPr>
          <a:xfrm>
            <a:off x="76200" y="685800"/>
            <a:ext cx="4343400" cy="6447864"/>
          </a:xfrm>
          <a:prstGeom prst="rect">
            <a:avLst/>
          </a:prstGeom>
          <a:noFill/>
        </p:spPr>
        <p:txBody>
          <a:bodyPr wrap="square" lIns="91387" tIns="45693" rIns="91387" bIns="45693" rtlCol="0">
            <a:spAutoFit/>
          </a:bodyPr>
          <a:lstStyle/>
          <a:p>
            <a:pPr lvl="0" indent="-228573" algn="just"/>
            <a:r>
              <a:rPr lang="en-US" spc="-5" dirty="0" smtClean="0">
                <a:solidFill>
                  <a:srgbClr val="1F487C"/>
                </a:solidFill>
                <a:latin typeface="Franklin Gothic Demi Cond"/>
                <a:cs typeface="Franklin Gothic Demi Cond"/>
              </a:rPr>
              <a:t>5</a:t>
            </a:r>
            <a:r>
              <a:rPr lang="en-US" spc="-5" dirty="0" smtClean="0">
                <a:solidFill>
                  <a:srgbClr val="1F487C"/>
                </a:solidFill>
                <a:latin typeface="Franklin Gothic Demi Cond"/>
                <a:cs typeface="Franklin Gothic Demi Cond"/>
              </a:rPr>
              <a:t>.  </a:t>
            </a:r>
            <a:r>
              <a:rPr lang="en-US" spc="-5" dirty="0" smtClean="0">
                <a:solidFill>
                  <a:srgbClr val="1F487C"/>
                </a:solidFill>
                <a:latin typeface="Franklin Gothic Demi Cond"/>
                <a:cs typeface="Franklin Gothic Demi Cond"/>
              </a:rPr>
              <a:t>Italy </a:t>
            </a:r>
            <a:r>
              <a:rPr lang="en-US" spc="-5" dirty="0" smtClean="0">
                <a:solidFill>
                  <a:srgbClr val="1F487C"/>
                </a:solidFill>
                <a:latin typeface="Franklin Gothic Demi Cond"/>
                <a:cs typeface="Franklin Gothic Demi Cond"/>
              </a:rPr>
              <a:t>offers ‘</a:t>
            </a:r>
            <a:r>
              <a:rPr lang="en-US" spc="-5" dirty="0" err="1" smtClean="0">
                <a:solidFill>
                  <a:srgbClr val="1F487C"/>
                </a:solidFill>
                <a:latin typeface="Franklin Gothic Demi Cond"/>
                <a:cs typeface="Franklin Gothic Demi Cond"/>
              </a:rPr>
              <a:t>webtax</a:t>
            </a:r>
            <a:r>
              <a:rPr lang="en-US" spc="-5" dirty="0" smtClean="0">
                <a:solidFill>
                  <a:srgbClr val="1F487C"/>
                </a:solidFill>
                <a:latin typeface="Franklin Gothic Demi Cond"/>
                <a:cs typeface="Franklin Gothic Demi Cond"/>
              </a:rPr>
              <a:t>’ to IT companies, ensuring no tax disputes</a:t>
            </a:r>
          </a:p>
          <a:p>
            <a:pPr algn="just"/>
            <a:endParaRPr lang="en-US" spc="-5" dirty="0" smtClean="0">
              <a:solidFill>
                <a:srgbClr val="1F487C"/>
              </a:solidFill>
              <a:latin typeface="Franklin Gothic Demi Cond"/>
            </a:endParaRPr>
          </a:p>
          <a:p>
            <a:pPr algn="just"/>
            <a:r>
              <a:rPr lang="en-US" sz="1100" dirty="0" smtClean="0"/>
              <a:t>Italy </a:t>
            </a:r>
            <a:r>
              <a:rPr lang="en-US" sz="1100" dirty="0" smtClean="0"/>
              <a:t>sought to boost revenue from multinational internet companies on Monday by offering them the chance to agree on their future tax bills rather than risk disputes. The amendment stipulates that multinationals with total revenues of more than 50 billion </a:t>
            </a:r>
            <a:r>
              <a:rPr lang="en-US" sz="1100" dirty="0" err="1" smtClean="0"/>
              <a:t>euros</a:t>
            </a:r>
            <a:r>
              <a:rPr lang="en-US" sz="1100" dirty="0" smtClean="0"/>
              <a:t> ($56 billion) per year and sales worth more than 50 million </a:t>
            </a:r>
            <a:r>
              <a:rPr lang="en-US" sz="1100" dirty="0" err="1" smtClean="0"/>
              <a:t>euros</a:t>
            </a:r>
            <a:r>
              <a:rPr lang="en-US" sz="1100" dirty="0" smtClean="0"/>
              <a:t> in Italy can fix their tax bill in advance</a:t>
            </a:r>
            <a:r>
              <a:rPr lang="en-US" sz="1100" dirty="0" smtClean="0"/>
              <a:t>. Companies </a:t>
            </a:r>
            <a:r>
              <a:rPr lang="en-US" sz="1100" dirty="0" smtClean="0"/>
              <a:t>that sign up to the scheme will not only be able to agree their tax bills in advance for future years but will also have outstanding tax claims from previous years halved</a:t>
            </a:r>
            <a:r>
              <a:rPr lang="en-US" sz="1100" dirty="0" smtClean="0"/>
              <a:t>.</a:t>
            </a:r>
          </a:p>
          <a:p>
            <a:pPr algn="just"/>
            <a:endParaRPr lang="en-US" sz="1100" dirty="0" smtClean="0"/>
          </a:p>
          <a:p>
            <a:pPr algn="just"/>
            <a:r>
              <a:rPr lang="en-US" sz="1100" dirty="0" smtClean="0"/>
              <a:t>Source : </a:t>
            </a:r>
            <a:r>
              <a:rPr lang="en-US" sz="1100" u="sng" dirty="0" smtClean="0">
                <a:hlinkClick r:id="rId5"/>
              </a:rPr>
              <a:t>https://www.reuters.com/article/us-italy-tax-internet-idUSKBN18I216</a:t>
            </a:r>
            <a:endParaRPr lang="en-US" sz="1100" dirty="0" smtClean="0"/>
          </a:p>
          <a:p>
            <a:pPr algn="just"/>
            <a:r>
              <a:rPr lang="en-US" sz="1100" dirty="0" smtClean="0"/>
              <a:t> </a:t>
            </a:r>
          </a:p>
          <a:p>
            <a:pPr indent="-228573" algn="just"/>
            <a:r>
              <a:rPr lang="en-US" spc="-5" dirty="0" smtClean="0">
                <a:solidFill>
                  <a:srgbClr val="1F487C"/>
                </a:solidFill>
                <a:latin typeface="Franklin Gothic Demi Cond"/>
                <a:cs typeface="Franklin Gothic Demi Cond"/>
              </a:rPr>
              <a:t>6. </a:t>
            </a:r>
            <a:r>
              <a:rPr lang="en-US" spc="-5" dirty="0" smtClean="0">
                <a:solidFill>
                  <a:srgbClr val="1F487C"/>
                </a:solidFill>
                <a:latin typeface="Franklin Gothic Demi Cond"/>
                <a:cs typeface="Franklin Gothic Demi Cond"/>
              </a:rPr>
              <a:t>  US’s </a:t>
            </a:r>
            <a:r>
              <a:rPr lang="en-US" spc="-5" dirty="0" smtClean="0">
                <a:solidFill>
                  <a:srgbClr val="1F487C"/>
                </a:solidFill>
                <a:latin typeface="Franklin Gothic Demi Cond"/>
                <a:cs typeface="Franklin Gothic Demi Cond"/>
              </a:rPr>
              <a:t>Border Adjustment Tax </a:t>
            </a:r>
          </a:p>
          <a:p>
            <a:pPr indent="-228573" algn="just"/>
            <a:endParaRPr lang="en-US" sz="1100" spc="-5" dirty="0" smtClean="0">
              <a:solidFill>
                <a:srgbClr val="1F487C"/>
              </a:solidFill>
              <a:latin typeface="Franklin Gothic Demi Cond"/>
              <a:cs typeface="Franklin Gothic Demi Cond"/>
            </a:endParaRPr>
          </a:p>
          <a:p>
            <a:pPr algn="just"/>
            <a:r>
              <a:rPr lang="en-US" sz="1100" dirty="0" smtClean="0"/>
              <a:t>Under </a:t>
            </a:r>
            <a:r>
              <a:rPr lang="en-US" sz="1100" dirty="0" smtClean="0"/>
              <a:t>the border-adjustment tax proposal in the House GOP blueprint, imports would be subject to a 20 percent tax and exports would be exempt. Those who have championed the idea, argue that it would raise revenue to pay for lowering tax rates and would encourage companies to move jobs back to the United States. But the proposal also faces long odds because of opposition from retailers and GOP lawmakers, who fear it would lead to higher prices on consumer goods</a:t>
            </a:r>
            <a:r>
              <a:rPr lang="en-US" sz="1100" dirty="0" smtClean="0"/>
              <a:t>.</a:t>
            </a:r>
          </a:p>
          <a:p>
            <a:pPr algn="just"/>
            <a:endParaRPr lang="en-US" sz="1100" dirty="0" smtClean="0"/>
          </a:p>
          <a:p>
            <a:pPr algn="just"/>
            <a:r>
              <a:rPr lang="en-US" sz="1100" dirty="0" smtClean="0"/>
              <a:t>Goal with ax reform “is to find the proverbial ‘sweet spot’ that will maximize the growth potential of the final package without jeopardizing its prospects for passage.” Says Senate Finance Committee Chairman Orrin </a:t>
            </a:r>
            <a:r>
              <a:rPr lang="en-US" sz="1100" dirty="0" smtClean="0"/>
              <a:t>Hatch</a:t>
            </a:r>
          </a:p>
          <a:p>
            <a:pPr algn="just"/>
            <a:endParaRPr lang="en-US" sz="1100" dirty="0" smtClean="0"/>
          </a:p>
          <a:p>
            <a:pPr algn="just"/>
            <a:r>
              <a:rPr lang="en-US" sz="1100" dirty="0" smtClean="0"/>
              <a:t>Source : </a:t>
            </a:r>
            <a:r>
              <a:rPr lang="en-US" sz="1100" u="sng" dirty="0" smtClean="0">
                <a:hlinkClick r:id="rId6"/>
              </a:rPr>
              <a:t>http://thehill.com/policy/finance/336707-hatch-doesnt-rule-out-border-adjustment-tax</a:t>
            </a:r>
            <a:endParaRPr lang="en-US" sz="1100" dirty="0" smtClean="0"/>
          </a:p>
          <a:p>
            <a:pPr algn="just"/>
            <a:r>
              <a:rPr lang="en-US" sz="1100" dirty="0" smtClean="0"/>
              <a:t> </a:t>
            </a:r>
          </a:p>
          <a:p>
            <a:pPr algn="just"/>
            <a:endParaRPr lang="en-US" sz="1100" dirty="0" smtClean="0"/>
          </a:p>
          <a:p>
            <a:pPr algn="just"/>
            <a:r>
              <a:rPr lang="en-US" sz="1100" dirty="0" smtClean="0"/>
              <a:t> </a:t>
            </a:r>
            <a:endParaRPr lang="en-US" sz="1100" dirty="0"/>
          </a:p>
        </p:txBody>
      </p:sp>
      <p:cxnSp>
        <p:nvCxnSpPr>
          <p:cNvPr id="22" name="Straight Connector 21"/>
          <p:cNvCxnSpPr/>
          <p:nvPr/>
        </p:nvCxnSpPr>
        <p:spPr>
          <a:xfrm>
            <a:off x="152400" y="1309255"/>
            <a:ext cx="41909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52400" y="3886200"/>
            <a:ext cx="4190999"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585855" y="668092"/>
            <a:ext cx="2573144" cy="359810"/>
          </a:xfrm>
          <a:prstGeom prst="rect">
            <a:avLst/>
          </a:prstGeom>
        </p:spPr>
        <p:txBody>
          <a:bodyPr wrap="none" lIns="82012" tIns="41005" rIns="82012" bIns="41005">
            <a:spAutoFit/>
          </a:bodyPr>
          <a:lstStyle/>
          <a:p>
            <a:r>
              <a:rPr lang="en-US" b="1" spc="-4" dirty="0" smtClean="0">
                <a:solidFill>
                  <a:schemeClr val="tx1">
                    <a:lumMod val="65000"/>
                    <a:lumOff val="35000"/>
                  </a:schemeClr>
                </a:solidFill>
                <a:latin typeface="Perpetua Titling MT"/>
              </a:rPr>
              <a:t>TRANSFER PRICING</a:t>
            </a:r>
            <a:endParaRPr lang="en-US" dirty="0">
              <a:solidFill>
                <a:schemeClr val="tx1">
                  <a:lumMod val="65000"/>
                  <a:lumOff val="35000"/>
                </a:schemeClr>
              </a:solidFill>
            </a:endParaRPr>
          </a:p>
        </p:txBody>
      </p:sp>
      <p:sp>
        <p:nvSpPr>
          <p:cNvPr id="25" name="object 8"/>
          <p:cNvSpPr txBox="1"/>
          <p:nvPr/>
        </p:nvSpPr>
        <p:spPr>
          <a:xfrm>
            <a:off x="4662056" y="1120066"/>
            <a:ext cx="4190999" cy="1384995"/>
          </a:xfrm>
          <a:prstGeom prst="rect">
            <a:avLst/>
          </a:prstGeom>
        </p:spPr>
        <p:txBody>
          <a:bodyPr vert="horz" wrap="square" lIns="0" tIns="0" rIns="0" bIns="0" rtlCol="0">
            <a:spAutoFit/>
          </a:bodyPr>
          <a:lstStyle/>
          <a:p>
            <a:pPr algn="just"/>
            <a:r>
              <a:rPr lang="en-IN" spc="-5" dirty="0" smtClean="0">
                <a:solidFill>
                  <a:srgbClr val="1F487C"/>
                </a:solidFill>
                <a:latin typeface="Franklin Gothic Demi Cond"/>
                <a:cs typeface="Franklin Gothic Demi Cond"/>
              </a:rPr>
              <a:t>7</a:t>
            </a:r>
            <a:r>
              <a:rPr lang="en-IN" spc="-5" dirty="0" smtClean="0">
                <a:solidFill>
                  <a:srgbClr val="1F487C"/>
                </a:solidFill>
                <a:latin typeface="Franklin Gothic Demi Cond"/>
                <a:cs typeface="Franklin Gothic Demi Cond"/>
              </a:rPr>
              <a:t>. </a:t>
            </a:r>
            <a:r>
              <a:rPr lang="en-US" spc="-5" dirty="0" smtClean="0">
                <a:solidFill>
                  <a:srgbClr val="1F487C"/>
                </a:solidFill>
                <a:latin typeface="Franklin Gothic Demi Cond"/>
                <a:cs typeface="Franklin Gothic Demi Cond"/>
              </a:rPr>
              <a:t>The taxpayers are required to furnish adequate rationalities before the appellate authorities to contradict its own position taken earlier while benchmarking the transactions with its associated </a:t>
            </a:r>
            <a:r>
              <a:rPr lang="en-US" spc="-5" dirty="0" smtClean="0">
                <a:solidFill>
                  <a:srgbClr val="1F487C"/>
                </a:solidFill>
                <a:latin typeface="Franklin Gothic Demi Cond"/>
                <a:cs typeface="Franklin Gothic Demi Cond"/>
              </a:rPr>
              <a:t>enterprises</a:t>
            </a:r>
            <a:endParaRPr lang="en-US" spc="-5" dirty="0" smtClean="0">
              <a:solidFill>
                <a:srgbClr val="1F487C"/>
              </a:solidFill>
              <a:latin typeface="Franklin Gothic Demi Cond"/>
              <a:cs typeface="Franklin Gothic Demi Cond"/>
            </a:endParaRPr>
          </a:p>
        </p:txBody>
      </p:sp>
      <p:sp>
        <p:nvSpPr>
          <p:cNvPr id="27" name="object 8"/>
          <p:cNvSpPr txBox="1"/>
          <p:nvPr/>
        </p:nvSpPr>
        <p:spPr>
          <a:xfrm>
            <a:off x="4738256" y="2209800"/>
            <a:ext cx="4190999" cy="4909036"/>
          </a:xfrm>
          <a:prstGeom prst="rect">
            <a:avLst/>
          </a:prstGeom>
        </p:spPr>
        <p:txBody>
          <a:bodyPr vert="horz" wrap="square" lIns="0" tIns="0" rIns="0" bIns="0" rtlCol="0">
            <a:spAutoFit/>
          </a:bodyPr>
          <a:lstStyle/>
          <a:p>
            <a:pPr marL="1828586" algn="just"/>
            <a:endParaRPr lang="en-US" sz="1100" b="1" u="sng" dirty="0" smtClean="0"/>
          </a:p>
          <a:p>
            <a:pPr marL="1828586" algn="just"/>
            <a:endParaRPr lang="en-US" sz="1100" b="1" u="sng" dirty="0" smtClean="0"/>
          </a:p>
          <a:p>
            <a:pPr marL="1828586" algn="just"/>
            <a:r>
              <a:rPr lang="en-US" sz="1100" b="1" u="sng" dirty="0" smtClean="0"/>
              <a:t>Background</a:t>
            </a:r>
            <a:endParaRPr lang="en-US" sz="1100" b="1" u="sng" dirty="0" smtClean="0"/>
          </a:p>
          <a:p>
            <a:pPr marL="1828586" algn="just"/>
            <a:endParaRPr lang="en-US" sz="1100" b="1" u="sng" dirty="0" smtClean="0"/>
          </a:p>
          <a:p>
            <a:pPr marL="1773031" algn="just"/>
            <a:endParaRPr lang="en-IN" sz="1100" dirty="0" smtClean="0"/>
          </a:p>
          <a:p>
            <a:pPr marL="1658744" algn="just"/>
            <a:r>
              <a:rPr lang="en-US" sz="1100" dirty="0" smtClean="0"/>
              <a:t>Evalueserve.com Pvt. Ltd. (“the taxpayer”) is engaged in the business of providing IT enabled services to its associated enterprises (“AEs”).  During the year under consideration [i.e. assessment year (“AY”) 2006-07], the taxpayer selected transactional net margin method for benchmarking its international transactions AEs.  During the course of assessment proceedings, the Transfer Pricing Officer (“TPO”) excluded two out of six comparables selected by the taxpayer on the grounds of persistent loss making in case of one comparable and on the basis of declining operating profits (i.e. phase of negative growth) in case of the other.  Based on the average operating margin of remaining comparables, the TPO made an adjustment of INR 16.24 </a:t>
            </a:r>
            <a:r>
              <a:rPr lang="en-US" sz="1100" dirty="0" err="1" smtClean="0"/>
              <a:t>crores</a:t>
            </a:r>
            <a:r>
              <a:rPr lang="en-US" sz="1100" dirty="0" smtClean="0"/>
              <a:t>. </a:t>
            </a:r>
            <a:endParaRPr lang="en-IN" sz="1100" dirty="0" smtClean="0"/>
          </a:p>
          <a:p>
            <a:pPr marL="1773031" algn="just"/>
            <a:endParaRPr lang="en-IN" sz="1100" dirty="0" smtClean="0"/>
          </a:p>
          <a:p>
            <a:pPr marL="1773031" algn="just"/>
            <a:endParaRPr lang="en-IN" sz="1100" dirty="0" smtClean="0"/>
          </a:p>
          <a:p>
            <a:pPr marL="1773031" algn="just"/>
            <a:endParaRPr lang="en-IN" sz="1100" dirty="0" smtClean="0"/>
          </a:p>
          <a:p>
            <a:pPr marL="1773031" algn="just"/>
            <a:endParaRPr lang="en-IN" sz="1100" dirty="0" smtClean="0"/>
          </a:p>
          <a:p>
            <a:pPr marL="1773031" algn="just"/>
            <a:endParaRPr lang="en-IN" sz="1100" dirty="0" smtClean="0"/>
          </a:p>
        </p:txBody>
      </p:sp>
      <p:cxnSp>
        <p:nvCxnSpPr>
          <p:cNvPr id="29" name="Straight Connector 28"/>
          <p:cNvCxnSpPr/>
          <p:nvPr/>
        </p:nvCxnSpPr>
        <p:spPr>
          <a:xfrm>
            <a:off x="4710547" y="2528455"/>
            <a:ext cx="4190999" cy="0"/>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30" descr="NNMM.png"/>
          <p:cNvPicPr>
            <a:picLocks noChangeAspect="1"/>
          </p:cNvPicPr>
          <p:nvPr/>
        </p:nvPicPr>
        <p:blipFill>
          <a:blip r:embed="rId7" cstate="print"/>
          <a:stretch>
            <a:fillRect/>
          </a:stretch>
        </p:blipFill>
        <p:spPr>
          <a:xfrm>
            <a:off x="4703621" y="2590800"/>
            <a:ext cx="1504951" cy="3581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p:cNvSpPr txBox="1"/>
          <p:nvPr/>
        </p:nvSpPr>
        <p:spPr>
          <a:xfrm>
            <a:off x="4221050" y="4885039"/>
            <a:ext cx="4123252" cy="163122"/>
          </a:xfrm>
          <a:prstGeom prst="rect">
            <a:avLst/>
          </a:prstGeom>
        </p:spPr>
        <p:txBody>
          <a:bodyPr vert="horz" wrap="square" lIns="0" tIns="0" rIns="0" bIns="0" rtlCol="0">
            <a:spAutoFit/>
          </a:bodyPr>
          <a:lstStyle/>
          <a:p>
            <a:pPr marL="11390" marR="59799">
              <a:lnSpc>
                <a:spcPct val="106300"/>
              </a:lnSpc>
            </a:pPr>
            <a:endParaRPr sz="1000" dirty="0">
              <a:latin typeface="Gill Sans MT"/>
              <a:cs typeface="Gill Sans MT"/>
            </a:endParaRPr>
          </a:p>
        </p:txBody>
      </p:sp>
      <p:sp>
        <p:nvSpPr>
          <p:cNvPr id="13" name="TextBox 12"/>
          <p:cNvSpPr txBox="1"/>
          <p:nvPr/>
        </p:nvSpPr>
        <p:spPr>
          <a:xfrm>
            <a:off x="6" y="3477871"/>
            <a:ext cx="165690" cy="359810"/>
          </a:xfrm>
          <a:prstGeom prst="rect">
            <a:avLst/>
          </a:prstGeom>
          <a:noFill/>
        </p:spPr>
        <p:txBody>
          <a:bodyPr wrap="none" lIns="82012" tIns="41005" rIns="82012" bIns="41005" rtlCol="0">
            <a:spAutoFit/>
          </a:bodyPr>
          <a:lstStyle/>
          <a:p>
            <a:endParaRPr lang="en-US" dirty="0"/>
          </a:p>
        </p:txBody>
      </p:sp>
      <p:sp>
        <p:nvSpPr>
          <p:cNvPr id="15" name="object 12"/>
          <p:cNvSpPr/>
          <p:nvPr/>
        </p:nvSpPr>
        <p:spPr>
          <a:xfrm>
            <a:off x="4495801" y="672352"/>
            <a:ext cx="45719" cy="6185648"/>
          </a:xfrm>
          <a:custGeom>
            <a:avLst/>
            <a:gdLst/>
            <a:ahLst/>
            <a:cxnLst/>
            <a:rect l="l" t="t" r="r" b="b"/>
            <a:pathLst>
              <a:path h="5640070">
                <a:moveTo>
                  <a:pt x="0" y="0"/>
                </a:moveTo>
                <a:lnTo>
                  <a:pt x="0" y="5640070"/>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dirty="0"/>
          </a:p>
        </p:txBody>
      </p:sp>
      <p:sp>
        <p:nvSpPr>
          <p:cNvPr id="20" name="TextBox 19"/>
          <p:cNvSpPr txBox="1"/>
          <p:nvPr/>
        </p:nvSpPr>
        <p:spPr>
          <a:xfrm>
            <a:off x="7983716" y="2549356"/>
            <a:ext cx="165690" cy="359810"/>
          </a:xfrm>
          <a:prstGeom prst="rect">
            <a:avLst/>
          </a:prstGeom>
          <a:noFill/>
        </p:spPr>
        <p:txBody>
          <a:bodyPr wrap="none" lIns="82012" tIns="41005" rIns="82012" bIns="41005" rtlCol="0">
            <a:spAutoFit/>
          </a:bodyPr>
          <a:lstStyle/>
          <a:p>
            <a:endParaRPr lang="en-US" dirty="0"/>
          </a:p>
        </p:txBody>
      </p:sp>
      <p:sp>
        <p:nvSpPr>
          <p:cNvPr id="26" name="object 2"/>
          <p:cNvSpPr txBox="1"/>
          <p:nvPr/>
        </p:nvSpPr>
        <p:spPr>
          <a:xfrm>
            <a:off x="4240678" y="986608"/>
            <a:ext cx="3682189" cy="1278457"/>
          </a:xfrm>
          <a:prstGeom prst="rect">
            <a:avLst/>
          </a:prstGeom>
        </p:spPr>
        <p:txBody>
          <a:bodyPr vert="horz" wrap="square" lIns="0" tIns="0" rIns="0" bIns="0" rtlCol="0">
            <a:spAutoFit/>
          </a:bodyPr>
          <a:lstStyle/>
          <a:p>
            <a:pPr marL="515410"/>
            <a:endParaRPr sz="8200" dirty="0">
              <a:latin typeface="Century"/>
              <a:cs typeface="Century"/>
            </a:endParaRPr>
          </a:p>
        </p:txBody>
      </p:sp>
      <p:pic>
        <p:nvPicPr>
          <p:cNvPr id="28" name="Picture 2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81458" y="6320121"/>
            <a:ext cx="1163785" cy="252806"/>
          </a:xfrm>
          <a:prstGeom prst="rect">
            <a:avLst/>
          </a:prstGeom>
        </p:spPr>
      </p:pic>
      <p:sp>
        <p:nvSpPr>
          <p:cNvPr id="30" name="Title 1"/>
          <p:cNvSpPr txBox="1">
            <a:spLocks/>
          </p:cNvSpPr>
          <p:nvPr/>
        </p:nvSpPr>
        <p:spPr>
          <a:xfrm>
            <a:off x="8326817" y="6298402"/>
            <a:ext cx="364339" cy="217644"/>
          </a:xfrm>
          <a:prstGeom prst="rect">
            <a:avLst/>
          </a:prstGeom>
        </p:spPr>
        <p:txBody>
          <a:bodyPr vert="horz" lIns="89286" tIns="44642" rIns="89286" bIns="44642" rtlCol="0" anchor="t">
            <a:noAutofit/>
          </a:bodyPr>
          <a:lstStyle>
            <a:lvl1pPr algn="ctr" defTabSz="995507" rtl="0" eaLnBrk="1" latinLnBrk="0" hangingPunct="1">
              <a:spcBef>
                <a:spcPct val="0"/>
              </a:spcBef>
              <a:buNone/>
              <a:defRPr sz="4800" kern="1200">
                <a:solidFill>
                  <a:schemeClr val="tx1"/>
                </a:solidFill>
                <a:latin typeface="+mj-lt"/>
                <a:ea typeface="+mj-ea"/>
                <a:cs typeface="+mj-cs"/>
              </a:defRPr>
            </a:lvl1pPr>
          </a:lstStyle>
          <a:p>
            <a:r>
              <a:rPr lang="en-US" sz="1300" b="1" dirty="0" smtClean="0">
                <a:solidFill>
                  <a:schemeClr val="bg1"/>
                </a:solidFill>
              </a:rPr>
              <a:t>09</a:t>
            </a:r>
            <a:endParaRPr lang="en-US" sz="1300" b="1" dirty="0">
              <a:solidFill>
                <a:schemeClr val="bg1"/>
              </a:solidFill>
            </a:endParaRPr>
          </a:p>
        </p:txBody>
      </p:sp>
      <p:pic>
        <p:nvPicPr>
          <p:cNvPr id="32" name="Picture 3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77090" y="201709"/>
            <a:ext cx="8866910" cy="470647"/>
          </a:xfrm>
          <a:prstGeom prst="rect">
            <a:avLst/>
          </a:prstGeom>
        </p:spPr>
      </p:pic>
      <p:sp>
        <p:nvSpPr>
          <p:cNvPr id="18" name="Rectangle 17"/>
          <p:cNvSpPr/>
          <p:nvPr/>
        </p:nvSpPr>
        <p:spPr>
          <a:xfrm>
            <a:off x="4572000" y="685800"/>
            <a:ext cx="4419600" cy="5262967"/>
          </a:xfrm>
          <a:prstGeom prst="rect">
            <a:avLst/>
          </a:prstGeom>
        </p:spPr>
        <p:txBody>
          <a:bodyPr wrap="square" lIns="91429" tIns="45714" rIns="91429" bIns="45714">
            <a:spAutoFit/>
          </a:bodyPr>
          <a:lstStyle/>
          <a:p>
            <a:pPr algn="just"/>
            <a:r>
              <a:rPr lang="en-US" sz="1200" dirty="0" smtClean="0"/>
              <a:t>The </a:t>
            </a:r>
            <a:r>
              <a:rPr lang="en-US" sz="1200" dirty="0" smtClean="0"/>
              <a:t>ITAT stated that </a:t>
            </a:r>
            <a:r>
              <a:rPr lang="en-US" sz="1200" i="1" dirty="0" smtClean="0"/>
              <a:t>“it is disgusting to note that taxpayer has field its return of income in 2006 and continued to contest the TP adjustments up to 2017 and then arguing for exclusion of comparables in 2017”</a:t>
            </a:r>
            <a:r>
              <a:rPr lang="en-US" sz="1200" dirty="0" smtClean="0"/>
              <a:t>.  Further, the Tribunal clarified that the appellant, in case of </a:t>
            </a:r>
            <a:r>
              <a:rPr lang="en-US" sz="1200" b="1" i="1" dirty="0" smtClean="0"/>
              <a:t>Quark Systems (supra),</a:t>
            </a:r>
            <a:r>
              <a:rPr lang="en-US" sz="1200" dirty="0" smtClean="0"/>
              <a:t> furnished certain genuine reasons of rejection of its comparables.  The ITAT, in the instant case, posited that </a:t>
            </a:r>
            <a:r>
              <a:rPr lang="en-US" sz="1200" i="1" dirty="0" smtClean="0"/>
              <a:t>“merely making a reference about their functional dissimilarity without pointing out specific functional dissimilarity in the function of the taxpayer vis-à-vis comparables, the taxpayer cannot be allowed to </a:t>
            </a:r>
            <a:r>
              <a:rPr lang="en-US" sz="1200" i="1" dirty="0" err="1" smtClean="0"/>
              <a:t>resile</a:t>
            </a:r>
            <a:r>
              <a:rPr lang="en-US" sz="1200" i="1" dirty="0" smtClean="0"/>
              <a:t> from comparables selected by it”</a:t>
            </a:r>
            <a:r>
              <a:rPr lang="en-US" sz="1200" dirty="0" smtClean="0"/>
              <a:t>.  Having said that, the ITAT noted that AY 2006-07 (involved in the present case) is very near to the assessment year involved in case of </a:t>
            </a:r>
            <a:r>
              <a:rPr lang="en-US" sz="1200" b="1" i="1" dirty="0" smtClean="0"/>
              <a:t>Quark Systems (supra)</a:t>
            </a:r>
            <a:r>
              <a:rPr lang="en-US" sz="1200" dirty="0" smtClean="0"/>
              <a:t> (i.e. AY 2004-05) and based thereon, the ITAT admitted the additional ground filed by the taxpayer</a:t>
            </a:r>
            <a:r>
              <a:rPr lang="en-US" sz="1200" i="1" dirty="0" smtClean="0"/>
              <a:t>.</a:t>
            </a:r>
          </a:p>
          <a:p>
            <a:pPr algn="just"/>
            <a:endParaRPr lang="en-US" sz="1200" dirty="0" smtClean="0"/>
          </a:p>
          <a:p>
            <a:pPr marL="228600" lvl="0" indent="-228600" algn="just">
              <a:buFont typeface="+mj-lt"/>
              <a:buAutoNum type="arabicPeriod" startAt="2"/>
            </a:pPr>
            <a:r>
              <a:rPr lang="en-US" sz="1200" b="1" dirty="0" smtClean="0"/>
              <a:t>On functional profile of the </a:t>
            </a:r>
            <a:r>
              <a:rPr lang="en-US" sz="1200" b="1" dirty="0" smtClean="0"/>
              <a:t>taxpayer</a:t>
            </a:r>
          </a:p>
          <a:p>
            <a:pPr lvl="0" algn="just"/>
            <a:endParaRPr lang="en-US" sz="1200" dirty="0" smtClean="0"/>
          </a:p>
          <a:p>
            <a:pPr algn="just"/>
            <a:r>
              <a:rPr lang="en-US" sz="1200" dirty="0" smtClean="0"/>
              <a:t>Both the taxpayer and Revenue placed reliance in the taxpayer’s own cases for AY 2007-08 and AY 2005-06 wherein the ITAT held the taxpayer to be low-end service provider and high-end service provider respectively.  The Tribunal, for the year under consideration (i.e. AY 2006-07), observed that the coordinated bench, while deciding the taxpayer’s case for AY 2007-08 did not considered the findings of the bench for AY 2005-06 wherein the taxpayer was held as a high-end service provider.  In the light of the same, the Tribunal, for the year under consideration, remitted the matter back to the file of AO/TPO to decide the whole issue afresh and adjudicate accordingly</a:t>
            </a:r>
            <a:r>
              <a:rPr lang="en-US" sz="1200" dirty="0" smtClean="0"/>
              <a:t>.</a:t>
            </a:r>
            <a:endParaRPr lang="en-US" sz="1200" dirty="0" smtClean="0"/>
          </a:p>
        </p:txBody>
      </p:sp>
      <p:sp>
        <p:nvSpPr>
          <p:cNvPr id="21" name="Rectangle 20"/>
          <p:cNvSpPr/>
          <p:nvPr/>
        </p:nvSpPr>
        <p:spPr>
          <a:xfrm>
            <a:off x="76200" y="687745"/>
            <a:ext cx="4419600" cy="5816965"/>
          </a:xfrm>
          <a:prstGeom prst="rect">
            <a:avLst/>
          </a:prstGeom>
        </p:spPr>
        <p:txBody>
          <a:bodyPr wrap="square" lIns="91429" tIns="45714" rIns="91429" bIns="45714">
            <a:spAutoFit/>
          </a:bodyPr>
          <a:lstStyle/>
          <a:p>
            <a:pPr algn="just"/>
            <a:r>
              <a:rPr lang="en-US" sz="1200" dirty="0" smtClean="0"/>
              <a:t>The aggrieved taxpayer filed objections before the Dispute Resolution Mechanism (“DRP”) who upheld the actions of the TPO.  Thereafter, the taxpayer filed an appeal before the Income Tax Appellate Tribunal [“the ITAT”/ “the Tribunal”] who remanded back the taxpayer’s case to DRP for passing the non-speaking order.  Subsequently, the DRP passed a detailed order wherein it again confirmed the actions of TPO.  The aggrieved taxpayer again filed an appeal before the ITAT and raised an additional ground for exclusion of two comparable (earlier considered as comparables in its own TP documentation) on the basis of not being functionally comparable to the business of the taxpayer.  </a:t>
            </a:r>
            <a:endParaRPr lang="en-US" sz="1200" dirty="0" smtClean="0"/>
          </a:p>
          <a:p>
            <a:pPr algn="just"/>
            <a:endParaRPr lang="en-US" sz="1200" dirty="0" smtClean="0"/>
          </a:p>
          <a:p>
            <a:pPr algn="just"/>
            <a:r>
              <a:rPr lang="en-US" sz="1200" b="1" u="sng" dirty="0" smtClean="0"/>
              <a:t>Proceedings before the </a:t>
            </a:r>
            <a:r>
              <a:rPr lang="en-US" sz="1200" b="1" u="sng" dirty="0" smtClean="0"/>
              <a:t>Tribunal</a:t>
            </a:r>
          </a:p>
          <a:p>
            <a:pPr algn="just"/>
            <a:endParaRPr lang="en-US" sz="1200" dirty="0" smtClean="0"/>
          </a:p>
          <a:p>
            <a:pPr marL="228600" lvl="0" indent="-228600" algn="just">
              <a:buFont typeface="+mj-lt"/>
              <a:buAutoNum type="arabicPeriod"/>
            </a:pPr>
            <a:r>
              <a:rPr lang="en-US" sz="1200" b="1" dirty="0" smtClean="0"/>
              <a:t>On admission of an additional ground for exclusion of </a:t>
            </a:r>
            <a:r>
              <a:rPr lang="en-US" sz="1200" b="1" dirty="0" smtClean="0"/>
              <a:t>comparables</a:t>
            </a:r>
          </a:p>
          <a:p>
            <a:pPr marL="228600" lvl="0" indent="-228600" algn="just">
              <a:buFont typeface="+mj-lt"/>
              <a:buAutoNum type="arabicPeriod"/>
            </a:pPr>
            <a:endParaRPr lang="en-US" sz="1200" dirty="0" smtClean="0"/>
          </a:p>
          <a:p>
            <a:pPr algn="just"/>
            <a:r>
              <a:rPr lang="en-US" sz="1200" dirty="0" smtClean="0"/>
              <a:t>The taxpayer argued before the ITAT that the two of its own comparables (selected earlier in its TP report) ought to be rejected as one of the comparables is engaged in knowledge process outsourcing and the other is into exploration and production of oil as against the business of the taxpayer who characterizes itself as a low end IT-enabled service provider.  In this regard, the taxpayer placed reliance on the case of </a:t>
            </a:r>
            <a:r>
              <a:rPr lang="en-US" sz="1200" b="1" i="1" dirty="0" smtClean="0"/>
              <a:t>DCIT Vs. Quark Systems Private Limited</a:t>
            </a:r>
            <a:r>
              <a:rPr lang="en-US" sz="1200" dirty="0" smtClean="0"/>
              <a:t> </a:t>
            </a:r>
            <a:r>
              <a:rPr lang="en-US" sz="1200" b="1" i="1" dirty="0" smtClean="0"/>
              <a:t>[TS-23—ITAT-2009(CHANDI)-TP]</a:t>
            </a:r>
            <a:r>
              <a:rPr lang="en-US" sz="1200" dirty="0" smtClean="0"/>
              <a:t> in which the Tribunal allowed the appellant to </a:t>
            </a:r>
            <a:r>
              <a:rPr lang="en-US" sz="1200" dirty="0" err="1" smtClean="0"/>
              <a:t>resile</a:t>
            </a:r>
            <a:r>
              <a:rPr lang="en-US" sz="1200" dirty="0" smtClean="0"/>
              <a:t> from two companies which were earlier considered by the appellant as comparable. The ITAT, while adjudicating on the captioned issue, observed that the taxpayer neither during the course of proceedings before DRP (in 2 rounds) nor before the ITAT (in 1</a:t>
            </a:r>
            <a:r>
              <a:rPr lang="en-US" sz="1200" baseline="30000" dirty="0" smtClean="0"/>
              <a:t>st</a:t>
            </a:r>
            <a:r>
              <a:rPr lang="en-US" sz="1200" dirty="0" smtClean="0"/>
              <a:t> round) objected the inclusion of two comparable companies. </a:t>
            </a:r>
            <a:endParaRPr lang="en-US" sz="1200" dirty="0"/>
          </a:p>
        </p:txBody>
      </p:sp>
    </p:spTree>
    <p:extLst>
      <p:ext uri="{BB962C8B-B14F-4D97-AF65-F5344CB8AC3E}">
        <p14:creationId xmlns="" xmlns:p14="http://schemas.microsoft.com/office/powerpoint/2010/main" val="3564788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65684</TotalTime>
  <Words>3932</Words>
  <Application>Microsoft Office PowerPoint</Application>
  <PresentationFormat>On-screen Show (4:3)</PresentationFormat>
  <Paragraphs>304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Chetan.sawhney</dc:creator>
  <cp:lastModifiedBy>chetan.sawhney</cp:lastModifiedBy>
  <cp:revision>1189</cp:revision>
  <dcterms:created xsi:type="dcterms:W3CDTF">2015-04-17T07:44:45Z</dcterms:created>
  <dcterms:modified xsi:type="dcterms:W3CDTF">2017-06-13T05:06:55Z</dcterms:modified>
</cp:coreProperties>
</file>